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1"/>
  </p:notesMasterIdLst>
  <p:handoutMasterIdLst>
    <p:handoutMasterId r:id="rId32"/>
  </p:handoutMasterIdLst>
  <p:sldIdLst>
    <p:sldId id="256" r:id="rId3"/>
    <p:sldId id="378" r:id="rId4"/>
    <p:sldId id="424" r:id="rId5"/>
    <p:sldId id="425" r:id="rId6"/>
    <p:sldId id="398" r:id="rId7"/>
    <p:sldId id="421" r:id="rId8"/>
    <p:sldId id="401" r:id="rId9"/>
    <p:sldId id="402" r:id="rId10"/>
    <p:sldId id="399" r:id="rId11"/>
    <p:sldId id="404" r:id="rId12"/>
    <p:sldId id="422" r:id="rId13"/>
    <p:sldId id="427" r:id="rId14"/>
    <p:sldId id="405" r:id="rId15"/>
    <p:sldId id="403" r:id="rId16"/>
    <p:sldId id="408" r:id="rId17"/>
    <p:sldId id="411" r:id="rId18"/>
    <p:sldId id="412" r:id="rId19"/>
    <p:sldId id="413" r:id="rId20"/>
    <p:sldId id="410" r:id="rId21"/>
    <p:sldId id="414" r:id="rId22"/>
    <p:sldId id="423" r:id="rId23"/>
    <p:sldId id="415" r:id="rId24"/>
    <p:sldId id="416" r:id="rId25"/>
    <p:sldId id="417" r:id="rId26"/>
    <p:sldId id="420" r:id="rId27"/>
    <p:sldId id="397" r:id="rId28"/>
    <p:sldId id="419" r:id="rId29"/>
    <p:sldId id="418" r:id="rId30"/>
  </p:sldIdLst>
  <p:sldSz cx="9144000" cy="6858000" type="screen4x3"/>
  <p:notesSz cx="6881813" cy="9296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4875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77"/>
        <p:guide pos="211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1325" cy="465138"/>
          </a:xfrm>
          <a:prstGeom prst="rect">
            <a:avLst/>
          </a:prstGeom>
        </p:spPr>
        <p:txBody>
          <a:bodyPr vert="horz" wrap="square" lIns="90601" tIns="45300" rIns="90601" bIns="4530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900" y="0"/>
            <a:ext cx="2981325" cy="465138"/>
          </a:xfrm>
          <a:prstGeom prst="rect">
            <a:avLst/>
          </a:prstGeom>
        </p:spPr>
        <p:txBody>
          <a:bodyPr vert="horz" wrap="square" lIns="90601" tIns="45300" rIns="90601" bIns="4530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EA4BA041-7F43-48F9-AF71-7F0D911CF0E3}" type="datetimeFigureOut">
              <a:rPr lang="en-US"/>
              <a:pPr>
                <a:defRPr/>
              </a:pPr>
              <a:t>3/28/2012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1325" cy="465138"/>
          </a:xfrm>
          <a:prstGeom prst="rect">
            <a:avLst/>
          </a:prstGeom>
        </p:spPr>
        <p:txBody>
          <a:bodyPr vert="horz" wrap="square" lIns="90601" tIns="45300" rIns="90601" bIns="45300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900" y="8829675"/>
            <a:ext cx="2981325" cy="465138"/>
          </a:xfrm>
          <a:prstGeom prst="rect">
            <a:avLst/>
          </a:prstGeom>
        </p:spPr>
        <p:txBody>
          <a:bodyPr vert="horz" wrap="square" lIns="90601" tIns="45300" rIns="90601" bIns="45300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3C4D0E30-EF0E-4707-98FB-5F80931ED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85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1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90601" tIns="45300" rIns="90601" bIns="45300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81325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8" tIns="46366" rIns="92378" bIns="46366" numCol="1" anchor="t" anchorCtr="0" compatLnSpc="1">
            <a:prstTxWarp prst="textNoShape">
              <a:avLst/>
            </a:prstTxWarp>
          </a:bodyPr>
          <a:lstStyle>
            <a:lvl1pPr eaLnBrk="1">
              <a:buSzPct val="45000"/>
              <a:buFont typeface="Wingdings" pitchFamily="2" charset="2"/>
              <a:buNone/>
              <a:tabLst>
                <a:tab pos="715963" algn="l"/>
                <a:tab pos="1433513" algn="l"/>
                <a:tab pos="2151063" algn="l"/>
                <a:tab pos="2867025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97313" y="0"/>
            <a:ext cx="2981325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8" tIns="46366" rIns="92378" bIns="46366" numCol="1" anchor="t" anchorCtr="0" compatLnSpc="1">
            <a:prstTxWarp prst="textNoShape">
              <a:avLst/>
            </a:prstTxWarp>
          </a:bodyPr>
          <a:lstStyle>
            <a:lvl1pPr algn="r" eaLnBrk="1">
              <a:buSzPct val="45000"/>
              <a:buFont typeface="Wingdings" pitchFamily="2" charset="2"/>
              <a:buNone/>
              <a:tabLst>
                <a:tab pos="715963" algn="l"/>
                <a:tab pos="1433513" algn="l"/>
                <a:tab pos="2151063" algn="l"/>
                <a:tab pos="2867025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0725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16013" y="696913"/>
            <a:ext cx="46482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8975" y="4416425"/>
            <a:ext cx="5503863" cy="418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8" tIns="46366" rIns="92378" bIns="46366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829675"/>
            <a:ext cx="2981325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8" tIns="46366" rIns="92378" bIns="46366" numCol="1" anchor="b" anchorCtr="0" compatLnSpc="1">
            <a:prstTxWarp prst="textNoShape">
              <a:avLst/>
            </a:prstTxWarp>
          </a:bodyPr>
          <a:lstStyle>
            <a:lvl1pPr eaLnBrk="1">
              <a:buSzPct val="45000"/>
              <a:buFont typeface="Wingdings" pitchFamily="2" charset="2"/>
              <a:buNone/>
              <a:tabLst>
                <a:tab pos="715963" algn="l"/>
                <a:tab pos="1433513" algn="l"/>
                <a:tab pos="2151063" algn="l"/>
                <a:tab pos="2867025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97313" y="8829675"/>
            <a:ext cx="2981325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8" tIns="46366" rIns="92378" bIns="46366" numCol="1" anchor="b" anchorCtr="0" compatLnSpc="1">
            <a:prstTxWarp prst="textNoShape">
              <a:avLst/>
            </a:prstTxWarp>
          </a:bodyPr>
          <a:lstStyle>
            <a:lvl1pPr algn="r" eaLnBrk="1">
              <a:buSzPct val="45000"/>
              <a:buFont typeface="Wingdings" pitchFamily="2" charset="2"/>
              <a:buNone/>
              <a:tabLst>
                <a:tab pos="715963" algn="l"/>
                <a:tab pos="1433513" algn="l"/>
                <a:tab pos="2151063" algn="l"/>
                <a:tab pos="2867025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674BAA9-D443-4380-86A2-C4757BC16F37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9308884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D6E5B88-D084-486B-8243-E0F19218A95F}" type="slidenum">
              <a:rPr lang="zh-CN" altLang="en-GB" smtClean="0"/>
              <a:pPr/>
              <a:t>1</a:t>
            </a:fld>
            <a:endParaRPr lang="en-GB" altLang="zh-CN" smtClean="0"/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1158875" y="696913"/>
            <a:ext cx="4564063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601" tIns="45300" rIns="90601" bIns="45300" anchor="ctr"/>
          <a:lstStyle/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416425"/>
            <a:ext cx="5505450" cy="4183063"/>
          </a:xfrm>
          <a:noFill/>
          <a:ln/>
        </p:spPr>
        <p:txBody>
          <a:bodyPr wrap="none" lIns="90594" tIns="45296" rIns="90594" bIns="45296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A483C47-A94D-491F-8CF6-85EAB8B1AE87}" type="slidenum">
              <a:rPr lang="zh-CN" altLang="en-GB" smtClean="0"/>
              <a:pPr/>
              <a:t>10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112F10D-663D-4F2E-B080-F60EDBD511DF}" type="slidenum">
              <a:rPr lang="zh-CN" altLang="en-GB"/>
              <a:pPr/>
              <a:t>11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12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6B8EA6D-34ED-4EE6-A11A-47874C49FD9C}" type="slidenum">
              <a:rPr lang="zh-CN" altLang="en-GB" smtClean="0"/>
              <a:pPr/>
              <a:t>13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2CD854F-9FDC-4CF5-8FA1-8AB544A26503}" type="slidenum">
              <a:rPr lang="zh-CN" altLang="en-GB" smtClean="0"/>
              <a:pPr/>
              <a:t>14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C4B4466-D7D5-49F1-91F0-49A576AFE0F9}" type="slidenum">
              <a:rPr lang="zh-CN" altLang="en-GB" smtClean="0"/>
              <a:pPr/>
              <a:t>15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D7D44A4-9B3D-44B1-81AE-AD4CE3F74D19}" type="slidenum">
              <a:rPr lang="zh-CN" altLang="en-GB" smtClean="0"/>
              <a:pPr/>
              <a:t>16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D2597E8-E8C0-45D7-8592-B968C9D8F8BD}" type="slidenum">
              <a:rPr lang="zh-CN" altLang="en-GB" smtClean="0"/>
              <a:pPr/>
              <a:t>17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A55E916-DD07-4CAE-A9DF-966EC159AF3B}" type="slidenum">
              <a:rPr lang="zh-CN" altLang="en-GB" smtClean="0"/>
              <a:pPr/>
              <a:t>18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C6B5AC-74DE-47FA-897E-1E23521C8E89}" type="slidenum">
              <a:rPr lang="zh-CN" altLang="en-GB" smtClean="0"/>
              <a:pPr/>
              <a:t>19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A832C29-1A0F-4F31-A76A-064E6CA80F0E}" type="slidenum">
              <a:rPr lang="zh-CN" altLang="en-GB" smtClean="0"/>
              <a:pPr/>
              <a:t>2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0426DBF-09EA-4E59-B9D2-6A686DA91AD6}" type="slidenum">
              <a:rPr lang="zh-CN" altLang="en-GB" smtClean="0"/>
              <a:pPr/>
              <a:t>20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0426DBF-09EA-4E59-B9D2-6A686DA91AD6}" type="slidenum">
              <a:rPr lang="zh-CN" altLang="en-GB" smtClean="0"/>
              <a:pPr/>
              <a:t>21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781E5F9-FA04-4113-97F8-9F75CFC26E67}" type="slidenum">
              <a:rPr lang="zh-CN" altLang="en-GB" smtClean="0"/>
              <a:pPr/>
              <a:t>22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BF93E15-25BC-4245-B07E-2B0C9CD16CA2}" type="slidenum">
              <a:rPr lang="zh-CN" altLang="en-GB" smtClean="0"/>
              <a:pPr/>
              <a:t>23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4A3CF82-5FCE-4D20-A50F-AAF5BEF4388B}" type="slidenum">
              <a:rPr lang="zh-CN" altLang="en-GB" smtClean="0"/>
              <a:pPr/>
              <a:t>24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6DB9264-EA7A-450B-B91A-CECF3F1533E8}" type="slidenum">
              <a:rPr lang="zh-CN" altLang="en-GB" smtClean="0"/>
              <a:pPr/>
              <a:t>25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8AFE55E-1035-4173-A0F5-0CC57798055A}" type="slidenum">
              <a:rPr lang="zh-CN" altLang="en-GB" smtClean="0"/>
              <a:pPr/>
              <a:t>26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C91E3FA-DF3A-4434-ADE8-C22D938A517D}" type="slidenum">
              <a:rPr lang="zh-CN" altLang="en-GB" smtClean="0"/>
              <a:pPr/>
              <a:t>27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C7058A1-E599-4C92-A951-193E5E5443B0}" type="slidenum">
              <a:rPr lang="zh-CN" altLang="en-GB" smtClean="0"/>
              <a:pPr/>
              <a:t>28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3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4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73C2746-3C52-419E-B600-21D15CDDC647}" type="slidenum">
              <a:rPr lang="zh-CN" altLang="en-GB" smtClean="0"/>
              <a:pPr/>
              <a:t>5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6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F7D760F-FFA1-4604-9740-2A647937B63D}" type="slidenum">
              <a:rPr lang="zh-CN" altLang="en-GB" smtClean="0"/>
              <a:pPr/>
              <a:t>7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EC86A2B-5924-407F-94C5-999D5EEC3B5F}" type="slidenum">
              <a:rPr lang="zh-CN" altLang="en-GB" smtClean="0"/>
              <a:pPr/>
              <a:t>8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4C0AE93-D592-46F8-9070-5135E2FD2CCF}" type="slidenum">
              <a:rPr lang="zh-CN" altLang="en-GB" smtClean="0"/>
              <a:pPr/>
              <a:t>9</a:t>
            </a:fld>
            <a:endParaRPr lang="en-GB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F880B-6DC1-4776-8D55-D5096405C61B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8CF92-BB6D-4A3E-BB25-8A8CF9B4183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BF388-11AA-4C97-BC58-9429B9B837EF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4A674-8048-44C7-86AD-2E5ACB6DC9E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5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E5E6F-DC98-4B85-8F35-667DD9E85DF7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5E77E-1CE7-43F1-9AC8-CD0DB9F8A2D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560A1-D4C2-4DB7-9547-8B8AF63DC27D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25E0F-232A-43DB-98CD-B98D75E06CC5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8013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0175"/>
            <a:ext cx="8228013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44E6E-A26A-4028-B608-66A763CF58AE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F6B12-91EB-4E7E-85B7-B8FDA0E51A1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40175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98996-2FAE-4B58-A170-4CFF58275416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C32FC-13D4-455E-A3FB-59B7B01B829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C8A8-7DE1-459A-BFDB-1C296DC424C2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C02E8-AEE2-47B8-B4A6-F29C6F853C4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A7EE5-89F2-4E76-AFF5-CFBACB59253E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56D4B-D482-43D9-BCF5-F082FF093D8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315CC-F82E-454A-A4B7-1A760DB17E15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B116B-D0EF-4BE7-AE55-17BB3716E1A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0241E-CB05-4FFE-AF20-C26B8777EBE9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0AEF4-15D2-4080-B0D5-7644542C54F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9F0F6-8A0E-4D3F-8E10-B772C92E8F40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71768-27C7-4E87-A170-2962C9595DE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3BB0F-4FF0-4D70-9F8C-2741A87EAC84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78A05-75B5-423D-A948-3A042706EC5D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19CC8-7934-4B05-9C42-F2470002D9BB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9431C-6FC6-4812-A87C-185BB16D005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52C59-02D6-4F70-8873-57298E94B6A7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2AD9D-8E8C-4A1C-880F-A9A6E0AF1AF2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53456-7DE9-4929-95DE-72D9B969D55F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7F81F-6E1D-4453-95B7-E3D4D5439CC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9C5CD-F666-42CC-8C29-E44462D523A7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ED32A-F917-4FF3-9E0F-D828AC59305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3B03D-C6A1-487A-9162-12187BE36093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6F134-7B32-4F5F-8F00-B7574071422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5813" cy="49101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101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6CD88-6B35-4B02-B798-9EEFE33E664B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ED38C-1792-40A0-A845-DFFB54EDB584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770813" cy="1931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434EE-B104-4740-80BF-5FCD5034526B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49393-C31D-4198-8E7D-06BEEF9C825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93B84-6510-4503-99C8-8CFE8E979F9B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AC5C4-5AD7-49D2-8316-E59A60C7FCD0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09E8F-A8F0-4317-B623-96919EBDD197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EE47E-629B-4DCC-86A1-662B72CD8FC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E8736-7A80-4339-9F98-5AD598ABB575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C3A15-6222-41A4-A6A0-4DA708EBB580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025DF-0EC1-467A-A3FF-603393E35582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FCFF3-CFF6-4FA1-AF3B-07DC9DAA3D35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E54D5-141B-4F0B-9FD7-F3B1DD731B79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490AD-0DC8-4626-B30E-57642BD06FF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80377-9DFF-4465-A6FA-E6AD6B41418A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BCC81-D406-456F-9F5D-8C81E37EF419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37D92-FB4D-4AE2-998B-98223187288A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3DABB-F644-4375-93E9-E7E45017473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1"/>
          <p:cNvGrpSpPr>
            <a:grpSpLocks/>
          </p:cNvGrpSpPr>
          <p:nvPr/>
        </p:nvGrpSpPr>
        <p:grpSpPr bwMode="auto">
          <a:xfrm>
            <a:off x="1071563" y="304800"/>
            <a:ext cx="7613650" cy="1104900"/>
            <a:chOff x="675" y="192"/>
            <a:chExt cx="4796" cy="696"/>
          </a:xfrm>
        </p:grpSpPr>
        <p:sp>
          <p:nvSpPr>
            <p:cNvPr id="2" name="Oval 2"/>
            <p:cNvSpPr>
              <a:spLocks noChangeArrowheads="1"/>
            </p:cNvSpPr>
            <p:nvPr/>
          </p:nvSpPr>
          <p:spPr bwMode="auto">
            <a:xfrm flipH="1">
              <a:off x="3067" y="192"/>
              <a:ext cx="696" cy="696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" name="Oval 3"/>
            <p:cNvSpPr>
              <a:spLocks noChangeArrowheads="1"/>
            </p:cNvSpPr>
            <p:nvPr/>
          </p:nvSpPr>
          <p:spPr bwMode="auto">
            <a:xfrm flipH="1">
              <a:off x="4776" y="192"/>
              <a:ext cx="695" cy="696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Oval 4"/>
            <p:cNvSpPr>
              <a:spLocks noChangeArrowheads="1"/>
            </p:cNvSpPr>
            <p:nvPr/>
          </p:nvSpPr>
          <p:spPr bwMode="auto">
            <a:xfrm flipH="1">
              <a:off x="675" y="193"/>
              <a:ext cx="695" cy="696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5"/>
            <p:cNvSpPr>
              <a:spLocks noChangeArrowheads="1"/>
            </p:cNvSpPr>
            <p:nvPr/>
          </p:nvSpPr>
          <p:spPr bwMode="auto">
            <a:xfrm flipH="1">
              <a:off x="3983" y="192"/>
              <a:ext cx="695" cy="696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6"/>
            <p:cNvSpPr>
              <a:spLocks noChangeArrowheads="1"/>
            </p:cNvSpPr>
            <p:nvPr/>
          </p:nvSpPr>
          <p:spPr bwMode="auto">
            <a:xfrm flipH="1">
              <a:off x="1486" y="192"/>
              <a:ext cx="695" cy="696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4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822D10C-C21F-4FF9-A531-7A97750EFC8E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ea typeface="SimSun" pitchFamily="2" charset="-122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  <a:ea typeface="SimSun" pitchFamily="2" charset="-122"/>
              </a:defRPr>
            </a:lvl1pPr>
          </a:lstStyle>
          <a:p>
            <a:pPr>
              <a:defRPr/>
            </a:pPr>
            <a:fld id="{09BB2724-713B-4723-8091-0B90C5FD114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615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CCCCFF"/>
        </a:buClr>
        <a:buSzPct val="80000"/>
        <a:buFont typeface="Wingdings" pitchFamily="2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675"/>
        </a:spcBef>
        <a:spcAft>
          <a:spcPct val="0"/>
        </a:spcAft>
        <a:buClr>
          <a:srgbClr val="CCCCFF"/>
        </a:buClr>
        <a:buSzPct val="70000"/>
        <a:buFont typeface="Wingdings" pitchFamily="2" charset="2"/>
        <a:buChar char=""/>
        <a:defRPr sz="2700">
          <a:solidFill>
            <a:srgbClr val="000000"/>
          </a:solidFill>
          <a:latin typeface="+mn-lt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CCCCFF"/>
        </a:buClr>
        <a:buSzPct val="65000"/>
        <a:buFont typeface="Wingdings" pitchFamily="2" charset="2"/>
        <a:buChar char=""/>
        <a:defRPr sz="23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Arial" charset="0"/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"/>
          <p:cNvGrpSpPr>
            <a:grpSpLocks/>
          </p:cNvGrpSpPr>
          <p:nvPr/>
        </p:nvGrpSpPr>
        <p:grpSpPr bwMode="auto">
          <a:xfrm>
            <a:off x="1658938" y="1600200"/>
            <a:ext cx="6835775" cy="3198813"/>
            <a:chOff x="1045" y="1008"/>
            <a:chExt cx="4306" cy="2015"/>
          </a:xfrm>
        </p:grpSpPr>
        <p:sp>
          <p:nvSpPr>
            <p:cNvPr id="2" name="Oval 2"/>
            <p:cNvSpPr>
              <a:spLocks noChangeArrowheads="1"/>
            </p:cNvSpPr>
            <p:nvPr/>
          </p:nvSpPr>
          <p:spPr bwMode="auto">
            <a:xfrm flipH="1">
              <a:off x="4392" y="1008"/>
              <a:ext cx="960" cy="960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" name="Oval 3"/>
            <p:cNvSpPr>
              <a:spLocks noChangeArrowheads="1"/>
            </p:cNvSpPr>
            <p:nvPr/>
          </p:nvSpPr>
          <p:spPr bwMode="auto">
            <a:xfrm flipH="1">
              <a:off x="3264" y="1008"/>
              <a:ext cx="960" cy="960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Oval 4"/>
            <p:cNvSpPr>
              <a:spLocks noChangeArrowheads="1"/>
            </p:cNvSpPr>
            <p:nvPr/>
          </p:nvSpPr>
          <p:spPr bwMode="auto">
            <a:xfrm flipH="1">
              <a:off x="2136" y="1008"/>
              <a:ext cx="960" cy="960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9" name="Oval 5"/>
            <p:cNvSpPr>
              <a:spLocks noChangeArrowheads="1"/>
            </p:cNvSpPr>
            <p:nvPr/>
          </p:nvSpPr>
          <p:spPr bwMode="auto">
            <a:xfrm flipH="1">
              <a:off x="2136" y="2064"/>
              <a:ext cx="960" cy="960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Oval 6"/>
            <p:cNvSpPr>
              <a:spLocks noChangeArrowheads="1"/>
            </p:cNvSpPr>
            <p:nvPr/>
          </p:nvSpPr>
          <p:spPr bwMode="auto">
            <a:xfrm flipH="1">
              <a:off x="1045" y="2064"/>
              <a:ext cx="960" cy="960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Oval 7"/>
            <p:cNvSpPr>
              <a:spLocks noChangeArrowheads="1"/>
            </p:cNvSpPr>
            <p:nvPr/>
          </p:nvSpPr>
          <p:spPr bwMode="auto">
            <a:xfrm flipH="1">
              <a:off x="4392" y="2064"/>
              <a:ext cx="960" cy="960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0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AE96743-02A2-44AD-ABD7-F12205A9D356}" type="datetime1">
              <a:rPr lang="en-US"/>
              <a:pPr>
                <a:defRPr/>
              </a:pPr>
              <a:t>3/28/2012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>
              <a:buSzPct val="45000"/>
              <a:buFont typeface="Wingdings" pitchFamily="2" charset="2"/>
              <a:buNone/>
              <a:defRPr sz="10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>
              <a:buSzPct val="45000"/>
              <a:buFont typeface="Wingdings" pitchFamily="2" charset="2"/>
              <a:buNone/>
              <a:defRPr sz="10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defRPr>
            </a:lvl1pPr>
          </a:lstStyle>
          <a:p>
            <a:pPr>
              <a:defRPr/>
            </a:pPr>
            <a:fld id="{F306346F-C972-4931-98F1-35A449561E4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717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219200"/>
            <a:ext cx="7770813" cy="1931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7175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CCCCFF"/>
        </a:buClr>
        <a:buSzPct val="80000"/>
        <a:buFont typeface="Wingdings" pitchFamily="2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675"/>
        </a:spcBef>
        <a:spcAft>
          <a:spcPct val="0"/>
        </a:spcAft>
        <a:buClr>
          <a:srgbClr val="CCCCFF"/>
        </a:buClr>
        <a:buSzPct val="70000"/>
        <a:buFont typeface="Wingdings" pitchFamily="2" charset="2"/>
        <a:buChar char=""/>
        <a:defRPr sz="2700">
          <a:solidFill>
            <a:srgbClr val="000000"/>
          </a:solidFill>
          <a:latin typeface="+mn-lt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CCCCFF"/>
        </a:buClr>
        <a:buSzPct val="65000"/>
        <a:buFont typeface="Wingdings" pitchFamily="2" charset="2"/>
        <a:buChar char=""/>
        <a:defRPr sz="23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Arial" charset="0"/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png"/><Relationship Id="rId5" Type="http://schemas.openxmlformats.org/officeDocument/2006/relationships/image" Target="../media/image10.emf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1219200"/>
            <a:ext cx="8915400" cy="1933575"/>
          </a:xfrm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  <a:ea typeface="SimSun" pitchFamily="2" charset="-122"/>
              </a:rPr>
              <a:t>Social Feature-based Multi-path Routing in Delay Tolerant Networks</a:t>
            </a:r>
            <a:endParaRPr lang="en-GB" altLang="zh-CN" sz="4000" dirty="0" smtClean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838200" y="3962400"/>
            <a:ext cx="7543800" cy="1820863"/>
          </a:xfrm>
        </p:spPr>
        <p:txBody>
          <a:bodyPr lIns="90000" tIns="46800" rIns="90000" bIns="46800"/>
          <a:lstStyle/>
          <a:p>
            <a:pPr marL="0" indent="0" algn="r" eaLnBrk="1" hangingPunct="1">
              <a:lnSpc>
                <a:spcPct val="110000"/>
              </a:lnSpc>
              <a:spcBef>
                <a:spcPts val="6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Jie</a:t>
            </a:r>
            <a:r>
              <a:rPr lang="en-GB" altLang="zh-CN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Wu </a:t>
            </a:r>
            <a:r>
              <a:rPr lang="en-GB" altLang="zh-CN" sz="2800" dirty="0" smtClean="0">
                <a:latin typeface="Comic Sans MS" pitchFamily="66" charset="0"/>
                <a:ea typeface="SimSun" pitchFamily="2" charset="-122"/>
              </a:rPr>
              <a:t>and </a:t>
            </a:r>
            <a:r>
              <a:rPr lang="en-GB" altLang="zh-CN" sz="2800" dirty="0" err="1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Yunsheng</a:t>
            </a:r>
            <a:r>
              <a:rPr lang="en-GB" altLang="zh-CN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 Wang</a:t>
            </a:r>
          </a:p>
          <a:p>
            <a:pPr marL="0" indent="0" algn="r" eaLnBrk="1" hangingPunct="1">
              <a:lnSpc>
                <a:spcPct val="110000"/>
              </a:lnSpc>
              <a:spcBef>
                <a:spcPts val="6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dirty="0" smtClean="0">
                <a:latin typeface="Comic Sans MS" pitchFamily="66" charset="0"/>
                <a:ea typeface="SimSun" pitchFamily="2" charset="-122"/>
              </a:rPr>
              <a:t>Department of Computer and Information Sciences</a:t>
            </a:r>
          </a:p>
          <a:p>
            <a:pPr marL="0" indent="0" algn="r" eaLnBrk="1" hangingPunct="1">
              <a:lnSpc>
                <a:spcPct val="110000"/>
              </a:lnSpc>
              <a:spcBef>
                <a:spcPts val="6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dirty="0" smtClean="0">
                <a:latin typeface="Comic Sans MS" pitchFamily="66" charset="0"/>
                <a:ea typeface="SimSun" pitchFamily="2" charset="-122"/>
              </a:rPr>
              <a:t>Temple University</a:t>
            </a:r>
          </a:p>
          <a:p>
            <a:pPr marL="0" indent="0" algn="r"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zh-CN" altLang="en-GB" sz="2400" dirty="0" smtClean="0">
              <a:latin typeface="Comic Sans MS" pitchFamily="66" charset="0"/>
              <a:ea typeface="SimSun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latin typeface="Comic Sans MS" pitchFamily="66" charset="0"/>
                <a:ea typeface="SimSun" pitchFamily="2" charset="-122"/>
              </a:rPr>
              <a:t>Property of Hypercube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91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Efficient copy management in an </a:t>
            </a:r>
            <a:r>
              <a:rPr lang="en-US" sz="2800" i="1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800" dirty="0">
                <a:latin typeface="Comic Sans MS" pitchFamily="66" charset="0"/>
                <a:ea typeface="SimSun" pitchFamily="2" charset="-122"/>
              </a:rPr>
              <a:t>-d binary cube </a:t>
            </a: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(</a:t>
            </a:r>
            <a:r>
              <a:rPr lang="en-US" sz="2400" i="1" dirty="0" smtClean="0">
                <a:latin typeface="Comic Sans MS" pitchFamily="66" charset="0"/>
                <a:ea typeface="SimSun" pitchFamily="2" charset="-122"/>
              </a:rPr>
              <a:t>S</a:t>
            </a: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400" dirty="0">
                <a:latin typeface="Comic Sans MS" pitchFamily="66" charset="0"/>
                <a:ea typeface="SimSun" pitchFamily="2" charset="-122"/>
              </a:rPr>
              <a:t>and </a:t>
            </a:r>
            <a:r>
              <a:rPr lang="en-US" sz="2400" i="1" dirty="0">
                <a:latin typeface="Comic Sans MS" pitchFamily="66" charset="0"/>
                <a:ea typeface="SimSun" pitchFamily="2" charset="-122"/>
              </a:rPr>
              <a:t>D</a:t>
            </a:r>
            <a:r>
              <a:rPr lang="en-US" sz="2400" dirty="0"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 differ in </a:t>
            </a:r>
            <a:r>
              <a:rPr lang="en-US" sz="24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k</a:t>
            </a:r>
            <a:r>
              <a:rPr lang="en-US" sz="24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features) </a:t>
            </a:r>
          </a:p>
          <a:p>
            <a:pPr>
              <a:lnSpc>
                <a:spcPct val="150000"/>
              </a:lnSpc>
            </a:pPr>
            <a:r>
              <a:rPr lang="en-US" sz="2800" i="1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 node-disjoint paths from </a:t>
            </a:r>
            <a:r>
              <a:rPr lang="en-US" sz="2800" i="1" dirty="0" smtClean="0">
                <a:latin typeface="Comic Sans MS" pitchFamily="66" charset="0"/>
                <a:ea typeface="SimSun" pitchFamily="2" charset="-122"/>
              </a:rPr>
              <a:t>S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 to </a:t>
            </a:r>
            <a:r>
              <a:rPr lang="en-US" sz="2800" i="1" dirty="0" smtClean="0">
                <a:latin typeface="Comic Sans MS" pitchFamily="66" charset="0"/>
                <a:ea typeface="SimSun" pitchFamily="2" charset="-122"/>
              </a:rPr>
              <a:t>D</a:t>
            </a:r>
            <a:endParaRPr lang="en-US" sz="2800" dirty="0" smtClean="0">
              <a:latin typeface="Comic Sans MS" pitchFamily="66" charset="0"/>
              <a:ea typeface="SimSun" pitchFamily="2" charset="-122"/>
            </a:endParaRPr>
          </a:p>
          <a:p>
            <a:pPr lvl="1">
              <a:lnSpc>
                <a:spcPct val="150000"/>
              </a:lnSpc>
            </a:pPr>
            <a:r>
              <a:rPr lang="en-US" sz="2300" i="1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k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shortest paths of length </a:t>
            </a:r>
            <a:r>
              <a:rPr lang="en-US" sz="2300" i="1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k</a:t>
            </a:r>
            <a:r>
              <a:rPr lang="en-US" sz="23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en-US" sz="2300" i="1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m−k</a:t>
            </a:r>
            <a:r>
              <a:rPr lang="en-US" sz="2300" i="1" dirty="0" smtClean="0"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non-shortest paths of length </a:t>
            </a:r>
            <a:r>
              <a:rPr lang="en-US" sz="2300" i="1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k+2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latin typeface="Comic Sans MS" pitchFamily="66" charset="0"/>
                <a:ea typeface="宋体" pitchFamily="2" charset="-122"/>
              </a:rPr>
              <a:t>Hypercube Routing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omic Sans MS" pitchFamily="66" charset="0"/>
                <a:ea typeface="宋体" pitchFamily="2" charset="-122"/>
              </a:rPr>
              <a:t>The </a:t>
            </a:r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  <a:ea typeface="宋体" pitchFamily="2" charset="-122"/>
              </a:rPr>
              <a:t>relative address </a:t>
            </a:r>
            <a:r>
              <a:rPr lang="en-US" sz="2800" dirty="0" smtClean="0">
                <a:latin typeface="Comic Sans MS" pitchFamily="66" charset="0"/>
                <a:ea typeface="宋体" pitchFamily="2" charset="-122"/>
              </a:rPr>
              <a:t>of the current </a:t>
            </a:r>
            <a:r>
              <a:rPr lang="en-US" sz="2800" dirty="0" smtClean="0">
                <a:latin typeface="Comic Sans MS" pitchFamily="66" charset="0"/>
                <a:ea typeface="宋体" pitchFamily="2" charset="-122"/>
              </a:rPr>
              <a:t>group</a:t>
            </a:r>
            <a:r>
              <a:rPr lang="en-US" sz="2800" dirty="0" smtClean="0">
                <a:latin typeface="Comic Sans MS" pitchFamily="66" charset="0"/>
                <a:ea typeface="宋体" pitchFamily="2" charset="-122"/>
              </a:rPr>
              <a:t> </a:t>
            </a:r>
            <a:r>
              <a:rPr lang="en-US" sz="2800" dirty="0" smtClean="0">
                <a:latin typeface="Comic Sans MS" pitchFamily="66" charset="0"/>
                <a:ea typeface="宋体" pitchFamily="2" charset="-122"/>
              </a:rPr>
              <a:t>and </a:t>
            </a:r>
            <a:r>
              <a:rPr lang="en-US" sz="2800" dirty="0" smtClean="0">
                <a:latin typeface="Comic Sans MS" pitchFamily="66" charset="0"/>
                <a:ea typeface="宋体" pitchFamily="2" charset="-122"/>
              </a:rPr>
              <a:t>destination group </a:t>
            </a:r>
            <a:r>
              <a:rPr lang="en-US" sz="2800" dirty="0" smtClean="0">
                <a:latin typeface="Comic Sans MS" pitchFamily="66" charset="0"/>
                <a:ea typeface="宋体" pitchFamily="2" charset="-122"/>
              </a:rPr>
              <a:t>(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宋体" pitchFamily="2" charset="-122"/>
              </a:rPr>
              <a:t>a small string in the header</a:t>
            </a:r>
            <a:r>
              <a:rPr lang="en-US" sz="2800" dirty="0" smtClean="0">
                <a:latin typeface="Comic Sans MS" pitchFamily="66" charset="0"/>
                <a:ea typeface="宋体" pitchFamily="2" charset="-122"/>
              </a:rPr>
              <a:t>)</a:t>
            </a:r>
          </a:p>
          <a:p>
            <a:pPr lvl="1"/>
            <a:r>
              <a:rPr lang="en-US" sz="2300" dirty="0" smtClean="0">
                <a:latin typeface="Comic Sans MS" pitchFamily="66" charset="0"/>
                <a:ea typeface="宋体" pitchFamily="2" charset="-122"/>
              </a:rPr>
              <a:t>calculated through XOR on S and D</a:t>
            </a:r>
          </a:p>
          <a:p>
            <a:pPr lvl="1"/>
            <a:r>
              <a:rPr lang="en-US" sz="2300" dirty="0" smtClean="0">
                <a:latin typeface="Comic Sans MS" pitchFamily="66" charset="0"/>
                <a:ea typeface="宋体" pitchFamily="2" charset="-122"/>
              </a:rPr>
              <a:t>sent, along with the packet, to the next </a:t>
            </a:r>
            <a:r>
              <a:rPr lang="en-US" sz="2300" dirty="0" smtClean="0">
                <a:latin typeface="Comic Sans MS" pitchFamily="66" charset="0"/>
                <a:ea typeface="宋体" pitchFamily="2" charset="-122"/>
              </a:rPr>
              <a:t>node</a:t>
            </a:r>
            <a:endParaRPr lang="en-US" sz="2800" dirty="0" smtClean="0">
              <a:latin typeface="Comic Sans MS" pitchFamily="66" charset="0"/>
              <a:ea typeface="宋体" pitchFamily="2" charset="-122"/>
            </a:endParaRPr>
          </a:p>
          <a:p>
            <a:r>
              <a:rPr lang="en-US" sz="2800" dirty="0" smtClean="0">
                <a:latin typeface="Comic Sans MS" pitchFamily="66" charset="0"/>
                <a:ea typeface="宋体" pitchFamily="2" charset="-122"/>
              </a:rPr>
              <a:t>Any node in the group can forward to any node in the adjacent group</a:t>
            </a:r>
            <a:endParaRPr lang="en-US" sz="2800" dirty="0">
              <a:latin typeface="Comic Sans MS" pitchFamily="66" charset="0"/>
              <a:ea typeface="宋体" pitchFamily="2" charset="-122"/>
            </a:endParaRPr>
          </a:p>
          <a:p>
            <a:r>
              <a:rPr lang="en-US" sz="2800" dirty="0" smtClean="0">
                <a:latin typeface="Comic Sans MS" pitchFamily="66" charset="0"/>
                <a:ea typeface="宋体" pitchFamily="2" charset="-122"/>
              </a:rPr>
              <a:t>Special treatment is needed at the destination group</a:t>
            </a:r>
            <a:endParaRPr lang="en-US" sz="2800" dirty="0" smtClean="0">
              <a:latin typeface="Comic Sans MS" pitchFamily="66" charset="0"/>
              <a:ea typeface="宋体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Comic Sans MS" pitchFamily="66" charset="0"/>
                <a:ea typeface="SimSun" pitchFamily="2" charset="-122"/>
              </a:rPr>
              <a:t>Coordinate sequence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228013" cy="2243138"/>
          </a:xfrm>
        </p:spPr>
        <p:txBody>
          <a:bodyPr/>
          <a:lstStyle/>
          <a:p>
            <a:pPr lvl="1"/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Path 1: </a:t>
            </a:r>
            <a:r>
              <a:rPr lang="en-US" sz="23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&lt;1, 2, 3&gt; (red directed line)</a:t>
            </a:r>
          </a:p>
          <a:p>
            <a:pPr lvl="1"/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Path 2: </a:t>
            </a:r>
            <a:r>
              <a:rPr lang="en-US" sz="2300" dirty="0" smtClean="0">
                <a:solidFill>
                  <a:schemeClr val="accent6"/>
                </a:solidFill>
                <a:latin typeface="Comic Sans MS" pitchFamily="66" charset="0"/>
                <a:ea typeface="SimSun" pitchFamily="2" charset="-122"/>
              </a:rPr>
              <a:t>&lt;2, 3, 1&gt; (blue directed line)</a:t>
            </a:r>
          </a:p>
          <a:p>
            <a:pPr lvl="1"/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Path 3: </a:t>
            </a:r>
            <a:r>
              <a:rPr lang="en-US" sz="2300" dirty="0" smtClean="0">
                <a:solidFill>
                  <a:schemeClr val="accent1"/>
                </a:solidFill>
                <a:latin typeface="Comic Sans MS" pitchFamily="66" charset="0"/>
                <a:ea typeface="SimSun" pitchFamily="2" charset="-122"/>
              </a:rPr>
              <a:t>&lt;3, 1, 2&gt; (green directed line)</a:t>
            </a:r>
          </a:p>
          <a:p>
            <a:endParaRPr lang="en-US" sz="2800" dirty="0" smtClean="0">
              <a:solidFill>
                <a:srgbClr val="FF0000"/>
              </a:solidFill>
              <a:latin typeface="Comic Sans MS" pitchFamily="66" charset="0"/>
              <a:ea typeface="SimSun" pitchFamily="2" charset="-122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Node-</a:t>
            </a:r>
            <a:r>
              <a:rPr lang="en-US" sz="2800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disjointness</a:t>
            </a:r>
            <a:endParaRPr lang="en-US" sz="2800" dirty="0" smtClean="0">
              <a:solidFill>
                <a:schemeClr val="tx1"/>
              </a:solidFill>
              <a:latin typeface="Comic Sans MS" pitchFamily="66" charset="0"/>
              <a:ea typeface="SimSun" pitchFamily="2" charset="-122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FF0000"/>
              </a:solidFill>
              <a:latin typeface="Comic Sans MS" pitchFamily="66" charset="0"/>
              <a:ea typeface="SimSun" pitchFamily="2" charset="-122"/>
            </a:endParaRPr>
          </a:p>
        </p:txBody>
      </p:sp>
      <p:graphicFrame>
        <p:nvGraphicFramePr>
          <p:cNvPr id="62466" name="Object 2"/>
          <p:cNvGraphicFramePr>
            <a:graphicFrameLocks noGrp="1" noChangeAspect="1"/>
          </p:cNvGraphicFramePr>
          <p:nvPr/>
        </p:nvGraphicFramePr>
        <p:xfrm>
          <a:off x="1981200" y="914400"/>
          <a:ext cx="5143500" cy="3435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0" name="Visio" r:id="rId4" imgW="6124432" imgH="4092512" progId="Visio.Drawing.11">
                  <p:embed/>
                </p:oleObj>
              </mc:Choice>
              <mc:Fallback>
                <p:oleObj name="Visio" r:id="rId4" imgW="6124432" imgH="4092512" progId="Visio.Drawing.11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914400"/>
                        <a:ext cx="5143500" cy="34354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562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omic Sans MS" pitchFamily="66" charset="0"/>
                <a:ea typeface="SimSun" pitchFamily="2" charset="-122"/>
              </a:rPr>
              <a:t>Example: Node-Disjoint-based Routing</a:t>
            </a:r>
          </a:p>
        </p:txBody>
      </p:sp>
      <p:graphicFrame>
        <p:nvGraphicFramePr>
          <p:cNvPr id="1026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1181100" y="1295400"/>
          <a:ext cx="6778625" cy="452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Visio" r:id="rId4" imgW="6124432" imgH="4092512" progId="Visio.Drawing.11">
                  <p:embed/>
                </p:oleObj>
              </mc:Choice>
              <mc:Fallback>
                <p:oleObj name="Visio" r:id="rId4" imgW="6124432" imgH="4092512" progId="Visio.Drawing.11">
                  <p:embed/>
                  <p:pic>
                    <p:nvPicPr>
                      <p:cNvPr id="0" name="Picture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1295400"/>
                        <a:ext cx="6778625" cy="452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Content Placeholder 2"/>
          <p:cNvSpPr txBox="1">
            <a:spLocks/>
          </p:cNvSpPr>
          <p:nvPr/>
        </p:nvSpPr>
        <p:spPr bwMode="auto">
          <a:xfrm>
            <a:off x="457200" y="5334000"/>
            <a:ext cx="8228013" cy="79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r>
              <a:rPr lang="en-US" sz="3200" i="1" dirty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S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 = </a:t>
            </a:r>
            <a:r>
              <a:rPr lang="en-US" sz="3200" i="1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G</a:t>
            </a:r>
            <a:r>
              <a:rPr lang="en-US" sz="3200" i="1" baseline="-250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0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 and </a:t>
            </a:r>
            <a:r>
              <a:rPr lang="en-US" sz="3200" i="1" dirty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D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 = </a:t>
            </a:r>
            <a:r>
              <a:rPr lang="en-US" sz="3200" i="1" dirty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G</a:t>
            </a:r>
            <a:r>
              <a:rPr lang="en-US" sz="3200" i="1" baseline="-25000" dirty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6</a:t>
            </a:r>
            <a:endParaRPr lang="en-US" sz="3200" i="1" baseline="-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omic Sans MS" pitchFamily="66" charset="0"/>
                <a:ea typeface="SimSun" pitchFamily="2" charset="-122"/>
              </a:rPr>
              <a:t>Example: Node-Disjoint-based Routing</a:t>
            </a:r>
          </a:p>
        </p:txBody>
      </p:sp>
      <p:graphicFrame>
        <p:nvGraphicFramePr>
          <p:cNvPr id="4098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1524000" y="762000"/>
          <a:ext cx="5867400" cy="3920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Visio" r:id="rId4" imgW="6124432" imgH="4092512" progId="Visio.Drawing.11">
                  <p:embed/>
                </p:oleObj>
              </mc:Choice>
              <mc:Fallback>
                <p:oleObj name="Visio" r:id="rId4" imgW="6124432" imgH="4092512" progId="Visio.Drawing.11">
                  <p:embed/>
                  <p:pic>
                    <p:nvPicPr>
                      <p:cNvPr id="0" name="Picture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762000"/>
                        <a:ext cx="5867400" cy="39203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1981200" y="4191000"/>
            <a:ext cx="5430013" cy="2451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2 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shortest node-disjoint paths:</a:t>
            </a:r>
          </a:p>
          <a:p>
            <a:pPr marL="798513" lvl="1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r>
              <a:rPr lang="en-US" sz="2000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&lt;1, 2&gt;: 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red directed line</a:t>
            </a:r>
          </a:p>
          <a:p>
            <a:pPr marL="798513" lvl="1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r>
              <a:rPr lang="en-US" sz="2000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&lt;2, 1&gt;: </a:t>
            </a:r>
            <a:r>
              <a:rPr lang="en-US" sz="2000" dirty="0" smtClean="0">
                <a:solidFill>
                  <a:schemeClr val="accent6"/>
                </a:solidFill>
                <a:latin typeface="Comic Sans MS" pitchFamily="66" charset="0"/>
                <a:ea typeface="SimSun" pitchFamily="2" charset="-122"/>
              </a:rPr>
              <a:t>blue directed line</a:t>
            </a:r>
          </a:p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r>
              <a:rPr lang="en-US" sz="2400" i="1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1 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non-shortest node-disjoint path:</a:t>
            </a:r>
          </a:p>
          <a:p>
            <a:pPr marL="798513" lvl="1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r>
              <a:rPr lang="en-US" sz="2000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&lt;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3</a:t>
            </a:r>
            <a:r>
              <a:rPr lang="en-US" sz="2000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, 2, 1, 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3</a:t>
            </a:r>
            <a:r>
              <a:rPr lang="en-US" sz="2000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&gt;: dashed directed line</a:t>
            </a:r>
            <a:r>
              <a:rPr lang="en-US" sz="2000" i="1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 </a:t>
            </a:r>
          </a:p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endParaRPr lang="en-US" i="1" baseline="-25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latin typeface="Comic Sans MS" pitchFamily="66" charset="0"/>
                <a:ea typeface="SimSun" pitchFamily="2" charset="-122"/>
              </a:rPr>
              <a:t>Shortcuts</a:t>
            </a:r>
          </a:p>
        </p:txBody>
      </p:sp>
      <p:graphicFrame>
        <p:nvGraphicFramePr>
          <p:cNvPr id="5122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744473"/>
              </p:ext>
            </p:extLst>
          </p:nvPr>
        </p:nvGraphicFramePr>
        <p:xfrm>
          <a:off x="-76200" y="2209800"/>
          <a:ext cx="5335015" cy="3564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Visio" r:id="rId4" imgW="6124432" imgH="4092512" progId="Visio.Drawing.11">
                  <p:embed/>
                </p:oleObj>
              </mc:Choice>
              <mc:Fallback>
                <p:oleObj name="Visio" r:id="rId4" imgW="6124432" imgH="4092512" progId="Visio.Drawing.11">
                  <p:embed/>
                  <p:pic>
                    <p:nvPicPr>
                      <p:cNvPr id="0" name="Picture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2209800"/>
                        <a:ext cx="5335015" cy="35645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19600" y="3200400"/>
            <a:ext cx="4191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35429" y="1295400"/>
            <a:ext cx="8228013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341313" marR="0" lvl="0" indent="-341313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CCCCFF"/>
              </a:buClr>
              <a:buSzPct val="80000"/>
              <a:buFont typeface="Wingdings" pitchFamily="2" charset="2"/>
              <a:buChar char=""/>
              <a:tabLst/>
              <a:defRPr/>
            </a:pP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Feature matching shortcut</a:t>
            </a:r>
            <a:r>
              <a:rPr kumimoji="0" lang="en-US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 can resolve the feature distance more than one at</a:t>
            </a:r>
            <a:r>
              <a:rPr kumimoji="0" lang="en-US" sz="28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 a time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.</a:t>
            </a:r>
          </a:p>
          <a:p>
            <a:pPr marL="341313" marR="0" lvl="0" indent="-341313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CCCCFF"/>
              </a:buClr>
              <a:buSzPct val="80000"/>
              <a:buFont typeface="Wingdings" pitchFamily="2" charset="2"/>
              <a:buChar char="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09600" y="5410200"/>
            <a:ext cx="8228013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341313" lvl="0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  <a:defRPr/>
            </a:pPr>
            <a:r>
              <a:rPr lang="en-US" sz="2800" kern="0" dirty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Shortcut reduces the number of </a:t>
            </a:r>
            <a:r>
              <a:rPr lang="en-US" sz="2800" kern="0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forwardings</a:t>
            </a:r>
            <a:r>
              <a:rPr lang="en-US" sz="2800" kern="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800" kern="0" dirty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while ensuring the path </a:t>
            </a:r>
            <a:r>
              <a:rPr lang="en-US" sz="2800" kern="0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disjointness</a:t>
            </a:r>
            <a:r>
              <a:rPr lang="en-US" sz="2800" kern="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800" kern="0" dirty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property.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228013" cy="1862138"/>
          </a:xfrm>
        </p:spPr>
        <p:txBody>
          <a:bodyPr/>
          <a:lstStyle/>
          <a:p>
            <a:pPr>
              <a:defRPr/>
            </a:pPr>
            <a:r>
              <a:rPr lang="en-US" kern="1200" dirty="0">
                <a:latin typeface="Comic Sans MS" pitchFamily="66" charset="0"/>
                <a:ea typeface="SimSun" pitchFamily="2" charset="-122"/>
              </a:rPr>
              <a:t>An example of the composite path from 0000 to </a:t>
            </a:r>
            <a:r>
              <a:rPr lang="en-US" kern="1200" dirty="0" smtClean="0">
                <a:latin typeface="Comic Sans MS" pitchFamily="66" charset="0"/>
                <a:ea typeface="SimSun" pitchFamily="2" charset="-122"/>
              </a:rPr>
              <a:t>1111.</a:t>
            </a:r>
            <a:endParaRPr lang="en-US" kern="1200" dirty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33400" y="4800600"/>
            <a:ext cx="8228013" cy="1709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Composite path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: all possible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 paths from one node to 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another in </a:t>
            </a:r>
            <a:r>
              <a:rPr lang="en-US" sz="2400" i="1" u="sng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a certain </a:t>
            </a:r>
            <a:r>
              <a:rPr lang="it-IT" sz="2400" i="1" u="sng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dimension sequence</a:t>
            </a:r>
            <a:r>
              <a:rPr lang="it-IT" sz="2400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,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including the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direct path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(solid directed line)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and all possible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shortcut paths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dashed directed lines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)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SimSun" pitchFamily="2" charset="-122"/>
                <a:cs typeface="+mn-cs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SimSun" pitchFamily="2" charset="-122"/>
              <a:cs typeface="+mn-cs"/>
            </a:endParaRPr>
          </a:p>
        </p:txBody>
      </p:sp>
      <p:graphicFrame>
        <p:nvGraphicFramePr>
          <p:cNvPr id="63491" name="Object 3"/>
          <p:cNvGraphicFramePr>
            <a:graphicFrameLocks noGrp="1" noChangeAspect="1"/>
          </p:cNvGraphicFramePr>
          <p:nvPr/>
        </p:nvGraphicFramePr>
        <p:xfrm>
          <a:off x="990600" y="762000"/>
          <a:ext cx="6769100" cy="452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5" name="Visio" r:id="rId4" imgW="6124432" imgH="4092512" progId="Visio.Drawing.11">
                  <p:embed/>
                </p:oleObj>
              </mc:Choice>
              <mc:Fallback>
                <p:oleObj name="Visio" r:id="rId4" imgW="6124432" imgH="4092512" progId="Visio.Drawing.11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762000"/>
                        <a:ext cx="6769100" cy="452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52400" y="9525"/>
            <a:ext cx="8228013" cy="1141413"/>
          </a:xfrm>
        </p:spPr>
        <p:txBody>
          <a:bodyPr/>
          <a:lstStyle/>
          <a:p>
            <a:r>
              <a:rPr lang="en-US" sz="2800" smtClean="0">
                <a:latin typeface="Comic Sans MS" pitchFamily="66" charset="0"/>
                <a:ea typeface="SimSun" pitchFamily="2" charset="-122"/>
              </a:rPr>
              <a:t>Comparison of contact frequency with different feature distance in the Infocom 2006 trace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295400"/>
            <a:ext cx="5437543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399" y="1600200"/>
            <a:ext cx="5317791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86000" y="5562600"/>
            <a:ext cx="4267200" cy="1128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lvl="0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  <a:defRPr/>
            </a:pPr>
            <a:r>
              <a:rPr lang="en-US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Direct frequency: </a:t>
            </a:r>
            <a:r>
              <a:rPr lang="en-US" i="1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i="1" baseline="-250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i..j</a:t>
            </a:r>
          </a:p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  <a:defRPr/>
            </a:pPr>
            <a:r>
              <a:rPr lang="en-US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Shortcut frequency: </a:t>
            </a:r>
            <a:r>
              <a:rPr lang="en-US" i="1" dirty="0" err="1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i="1" baseline="-25000" dirty="0" err="1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ij</a:t>
            </a:r>
            <a:endParaRPr lang="en-US" i="1" dirty="0" smtClean="0">
              <a:solidFill>
                <a:srgbClr val="00B0F0"/>
              </a:solidFill>
              <a:latin typeface="Comic Sans MS" pitchFamily="66" charset="0"/>
              <a:ea typeface="SimSun" pitchFamily="2" charset="-122"/>
            </a:endParaRPr>
          </a:p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  <a:defRPr/>
            </a:pPr>
            <a:r>
              <a:rPr lang="en-US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Composite frequency: </a:t>
            </a:r>
            <a:r>
              <a:rPr lang="en-US" i="1" dirty="0" err="1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P’</a:t>
            </a:r>
            <a:r>
              <a:rPr lang="en-US" i="1" baseline="-25000" dirty="0" err="1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i</a:t>
            </a:r>
            <a:r>
              <a:rPr lang="en-US" i="1" baseline="-250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..j</a:t>
            </a:r>
            <a:endParaRPr lang="en-US" i="1" dirty="0" smtClean="0">
              <a:solidFill>
                <a:srgbClr val="00B0F0"/>
              </a:solidFill>
              <a:latin typeface="Comic Sans MS" pitchFamily="66" charset="0"/>
              <a:ea typeface="SimSun" pitchFamily="2" charset="-122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omic Sans MS" pitchFamily="66" charset="0"/>
                <a:ea typeface="SimSun" pitchFamily="2" charset="-122"/>
              </a:rPr>
              <a:t>Two Observations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8013" cy="4529138"/>
          </a:xfrm>
        </p:spPr>
        <p:txBody>
          <a:bodyPr/>
          <a:lstStyle/>
          <a:p>
            <a:pPr>
              <a:defRPr/>
            </a:pPr>
            <a:r>
              <a:rPr lang="en-US" sz="2400" b="1" i="1" kern="1200" dirty="0">
                <a:latin typeface="Comic Sans MS" pitchFamily="66" charset="0"/>
                <a:ea typeface="SimSun" pitchFamily="2" charset="-122"/>
              </a:rPr>
              <a:t>Observation 1</a:t>
            </a:r>
            <a:r>
              <a:rPr lang="en-US" sz="2400" kern="1200" dirty="0">
                <a:latin typeface="Comic Sans MS" pitchFamily="66" charset="0"/>
                <a:ea typeface="SimSun" pitchFamily="2" charset="-122"/>
              </a:rPr>
              <a:t>: the </a:t>
            </a:r>
            <a:r>
              <a:rPr lang="en-US" sz="2400" b="1" kern="1200" dirty="0" smtClean="0">
                <a:solidFill>
                  <a:schemeClr val="accent6"/>
                </a:solidFill>
                <a:latin typeface="Comic Sans MS" pitchFamily="66" charset="0"/>
                <a:ea typeface="SimSun" pitchFamily="2" charset="-122"/>
              </a:rPr>
              <a:t>shortcut frequency</a:t>
            </a:r>
            <a:r>
              <a:rPr lang="en-US" sz="2400" b="1" kern="1200" dirty="0" smtClean="0">
                <a:latin typeface="Comic Sans MS" pitchFamily="66" charset="0"/>
                <a:ea typeface="SimSun" pitchFamily="2" charset="-122"/>
              </a:rPr>
              <a:t> (</a:t>
            </a:r>
            <a:r>
              <a:rPr lang="en-US" sz="2400" kern="12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Diagonal line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) (</a:t>
            </a:r>
            <a:r>
              <a:rPr lang="en-US" sz="2400" i="1" kern="12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400" i="1" kern="1200" baseline="-250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3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)</a:t>
            </a:r>
          </a:p>
          <a:p>
            <a:pPr lvl="1">
              <a:defRPr/>
            </a:pPr>
            <a:r>
              <a:rPr lang="en-US" sz="2000" kern="1200" dirty="0" smtClean="0">
                <a:latin typeface="Comic Sans MS" pitchFamily="66" charset="0"/>
                <a:ea typeface="SimSun" pitchFamily="2" charset="-122"/>
                <a:cs typeface="+mn-cs"/>
              </a:rPr>
              <a:t>smaller than each side (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3  </a:t>
            </a:r>
            <a:r>
              <a:rPr lang="en-US" sz="2000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&lt; 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1</a:t>
            </a:r>
            <a:r>
              <a:rPr lang="en-US" sz="2000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 or 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2</a:t>
            </a:r>
            <a:r>
              <a:rPr lang="en-US" sz="2000" kern="1200" dirty="0" smtClean="0">
                <a:latin typeface="Comic Sans MS" pitchFamily="66" charset="0"/>
                <a:ea typeface="SimSun" pitchFamily="2" charset="-122"/>
                <a:cs typeface="+mn-cs"/>
              </a:rPr>
              <a:t>)</a:t>
            </a:r>
            <a:endParaRPr lang="en-US" sz="2000" i="1" kern="1200" baseline="-25000" dirty="0" smtClean="0">
              <a:latin typeface="Comic Sans MS" pitchFamily="66" charset="0"/>
              <a:ea typeface="SimSun" pitchFamily="2" charset="-122"/>
            </a:endParaRPr>
          </a:p>
          <a:p>
            <a:pPr lvl="1">
              <a:defRPr/>
            </a:pP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Larger than the product of two sides (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3  </a:t>
            </a:r>
            <a:r>
              <a:rPr lang="en-US" sz="2000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&gt; 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1</a:t>
            </a:r>
            <a:r>
              <a:rPr lang="en-US" sz="2000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000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* 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2</a:t>
            </a: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)</a:t>
            </a:r>
            <a:endParaRPr lang="en-US" sz="2000" i="1" kern="1200" baseline="-25000" dirty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r>
              <a:rPr lang="en-US" sz="2400" b="1" i="1" kern="1200" dirty="0">
                <a:latin typeface="Comic Sans MS" pitchFamily="66" charset="0"/>
                <a:ea typeface="SimSun" pitchFamily="2" charset="-122"/>
              </a:rPr>
              <a:t>Observation 2</a:t>
            </a:r>
            <a:r>
              <a:rPr lang="en-US" sz="2400" kern="1200" dirty="0">
                <a:latin typeface="Comic Sans MS" pitchFamily="66" charset="0"/>
                <a:ea typeface="SimSun" pitchFamily="2" charset="-122"/>
              </a:rPr>
              <a:t>: the </a:t>
            </a:r>
            <a:r>
              <a:rPr lang="en-US" sz="2400" b="1" kern="1200" dirty="0" smtClean="0">
                <a:solidFill>
                  <a:schemeClr val="accent6"/>
                </a:solidFill>
                <a:latin typeface="Comic Sans MS" pitchFamily="66" charset="0"/>
                <a:ea typeface="SimSun" pitchFamily="2" charset="-122"/>
              </a:rPr>
              <a:t>composite frequency</a:t>
            </a:r>
            <a:r>
              <a:rPr lang="en-US" sz="2400" b="1" kern="1200" dirty="0" smtClean="0">
                <a:latin typeface="Comic Sans MS" pitchFamily="66" charset="0"/>
                <a:ea typeface="SimSun" pitchFamily="2" charset="-122"/>
              </a:rPr>
              <a:t> (</a:t>
            </a:r>
            <a:r>
              <a:rPr lang="en-US" sz="2400" kern="12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Diagonal line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) (</a:t>
            </a:r>
            <a:r>
              <a:rPr lang="en-US" sz="2400" i="1" kern="12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P’</a:t>
            </a:r>
            <a:r>
              <a:rPr lang="en-US" sz="2400" i="1" kern="1200" baseline="-250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1..2  </a:t>
            </a:r>
            <a:r>
              <a:rPr lang="en-US" sz="2400" kern="12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= </a:t>
            </a:r>
            <a:r>
              <a:rPr lang="en-US" sz="2400" i="1" kern="12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400" i="1" kern="1200" baseline="-250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3 </a:t>
            </a:r>
            <a:r>
              <a:rPr lang="en-US" sz="2400" kern="12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+ </a:t>
            </a:r>
            <a:r>
              <a:rPr lang="en-US" sz="2400" i="1" kern="12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400" i="1" kern="1200" baseline="-250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1 </a:t>
            </a:r>
            <a:r>
              <a:rPr lang="en-US" sz="2400" i="1" kern="12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* P</a:t>
            </a:r>
            <a:r>
              <a:rPr lang="en-US" sz="2400" i="1" kern="1200" baseline="-250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2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)</a:t>
            </a:r>
          </a:p>
          <a:p>
            <a:pPr lvl="1">
              <a:defRPr/>
            </a:pP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smaller than each side (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P’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1..2  </a:t>
            </a:r>
            <a:r>
              <a:rPr lang="en-US" sz="2000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&lt; 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1</a:t>
            </a:r>
            <a:r>
              <a:rPr lang="en-US" sz="2000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 or 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2</a:t>
            </a: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)</a:t>
            </a:r>
            <a:endParaRPr lang="en-US" sz="2000" i="1" kern="1200" baseline="-25000" dirty="0" smtClean="0">
              <a:latin typeface="Comic Sans MS" pitchFamily="66" charset="0"/>
              <a:ea typeface="SimSun" pitchFamily="2" charset="-122"/>
            </a:endParaRPr>
          </a:p>
          <a:p>
            <a:pPr lvl="1">
              <a:defRPr/>
            </a:pP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Larger than the product of two sides (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P’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1..2  </a:t>
            </a:r>
            <a:r>
              <a:rPr lang="en-US" sz="2000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&gt; 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1</a:t>
            </a:r>
            <a:r>
              <a:rPr lang="en-US" sz="2000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000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* </a:t>
            </a:r>
            <a:r>
              <a:rPr lang="en-US" sz="20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000" i="1" kern="1200" baseline="-250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2</a:t>
            </a: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)</a:t>
            </a:r>
            <a:endParaRPr lang="en-US" sz="2000" i="1" kern="1200" baseline="-25000" dirty="0">
              <a:latin typeface="Comic Sans MS" pitchFamily="66" charset="0"/>
              <a:ea typeface="SimSun" pitchFamily="2" charset="-122"/>
            </a:endParaRPr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50771" y="4572000"/>
            <a:ext cx="2057400" cy="2023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latin typeface="Comic Sans MS" pitchFamily="66" charset="0"/>
                <a:ea typeface="SimSun" pitchFamily="2" charset="-122"/>
              </a:rPr>
              <a:t>Simulation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8013" cy="4529138"/>
          </a:xfrm>
        </p:spPr>
        <p:txBody>
          <a:bodyPr/>
          <a:lstStyle/>
          <a:p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Synthetic trace</a:t>
            </a:r>
          </a:p>
          <a:p>
            <a:pPr lvl="1"/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A node </a:t>
            </a:r>
            <a:r>
              <a:rPr lang="en-US" sz="2300" i="1" dirty="0" smtClean="0">
                <a:latin typeface="Comic Sans MS" pitchFamily="66" charset="0"/>
                <a:ea typeface="SimSun" pitchFamily="2" charset="-122"/>
              </a:rPr>
              <a:t>A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has </a:t>
            </a:r>
            <a:r>
              <a:rPr lang="en-US" sz="2300" i="1" dirty="0" smtClean="0"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contact frequencies, </a:t>
            </a:r>
            <a:r>
              <a:rPr lang="en-US" sz="23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p</a:t>
            </a:r>
            <a:r>
              <a:rPr lang="en-US" sz="2300" i="1" baseline="-250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1</a:t>
            </a:r>
            <a:r>
              <a:rPr lang="en-US" sz="23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, p</a:t>
            </a:r>
            <a:r>
              <a:rPr lang="en-US" sz="2300" i="1" baseline="-250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2</a:t>
            </a:r>
            <a:r>
              <a:rPr lang="en-US" sz="23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, . . . , p</a:t>
            </a:r>
            <a:r>
              <a:rPr lang="en-US" sz="2300" i="1" baseline="-250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, with its </a:t>
            </a:r>
            <a:r>
              <a:rPr lang="en-US" sz="2300" i="1" dirty="0" smtClean="0"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neighbors in the </a:t>
            </a:r>
            <a:r>
              <a:rPr lang="en-US" sz="2300" i="1" dirty="0" smtClean="0"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-D F-space.</a:t>
            </a:r>
          </a:p>
          <a:p>
            <a:pPr lvl="1"/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128 individuals</a:t>
            </a:r>
          </a:p>
          <a:p>
            <a:pPr lvl="1"/>
            <a:r>
              <a:rPr lang="en-US" altLang="zh-CN" sz="20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altLang="zh-CN" sz="2000" dirty="0" smtClean="0">
                <a:latin typeface="Comic Sans MS" pitchFamily="66" charset="0"/>
                <a:ea typeface="SimSun" pitchFamily="2" charset="-122"/>
              </a:rPr>
              <a:t> is 4, 5, 7, 8, and 11.</a:t>
            </a:r>
            <a:endParaRPr lang="en-US" sz="2300" dirty="0" smtClean="0">
              <a:latin typeface="Comic Sans MS" pitchFamily="66" charset="0"/>
              <a:ea typeface="SimSun" pitchFamily="2" charset="-122"/>
            </a:endParaRPr>
          </a:p>
          <a:p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Real trace</a:t>
            </a:r>
          </a:p>
          <a:p>
            <a:pPr lvl="1"/>
            <a:r>
              <a:rPr lang="en-US" altLang="zh-CN" sz="2400" dirty="0" err="1" smtClean="0">
                <a:latin typeface="Comic Sans MS" pitchFamily="66" charset="0"/>
                <a:ea typeface="SimSun" pitchFamily="2" charset="-122"/>
              </a:rPr>
              <a:t>Infocom</a:t>
            </a:r>
            <a:r>
              <a:rPr lang="en-US" altLang="zh-CN" sz="2400" dirty="0" smtClean="0">
                <a:latin typeface="Comic Sans MS" pitchFamily="66" charset="0"/>
                <a:ea typeface="SimSun" pitchFamily="2" charset="-122"/>
              </a:rPr>
              <a:t> 2006 trace.</a:t>
            </a:r>
          </a:p>
          <a:p>
            <a:pPr lvl="1"/>
            <a:r>
              <a:rPr lang="en-US" altLang="zh-CN" sz="2400" dirty="0" smtClean="0">
                <a:latin typeface="Comic Sans MS" pitchFamily="66" charset="0"/>
                <a:ea typeface="SimSun" pitchFamily="2" charset="-122"/>
              </a:rPr>
              <a:t>61 participants</a:t>
            </a:r>
          </a:p>
          <a:p>
            <a:pPr lvl="1"/>
            <a:r>
              <a:rPr lang="en-US" altLang="zh-CN" sz="2400" dirty="0" smtClean="0">
                <a:latin typeface="Comic Sans MS" pitchFamily="66" charset="0"/>
                <a:ea typeface="SimSun" pitchFamily="2" charset="-122"/>
              </a:rPr>
              <a:t>6 social features, </a:t>
            </a:r>
            <a:r>
              <a:rPr lang="en-US" altLang="zh-CN" sz="24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altLang="zh-CN" sz="2400" dirty="0" smtClean="0">
                <a:latin typeface="Comic Sans MS" pitchFamily="66" charset="0"/>
                <a:ea typeface="SimSun" pitchFamily="2" charset="-122"/>
              </a:rPr>
              <a:t> is 3, 4, 5, and 6.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600" dirty="0" smtClean="0">
                <a:latin typeface="Comic Sans MS" pitchFamily="66" charset="0"/>
                <a:ea typeface="SimSun" pitchFamily="2" charset="-122"/>
              </a:rPr>
              <a:t>Delay Tolerant Networks (</a:t>
            </a:r>
            <a:r>
              <a:rPr lang="en-GB" altLang="zh-CN" sz="3600" dirty="0" err="1" smtClean="0">
                <a:latin typeface="Comic Sans MS" pitchFamily="66" charset="0"/>
                <a:ea typeface="SimSun" pitchFamily="2" charset="-122"/>
              </a:rPr>
              <a:t>DTNs</a:t>
            </a:r>
            <a:r>
              <a:rPr lang="en-GB" altLang="zh-CN" sz="3600" dirty="0" smtClean="0">
                <a:latin typeface="Comic Sans MS" pitchFamily="66" charset="0"/>
                <a:ea typeface="SimSun" pitchFamily="2" charset="-122"/>
              </a:rPr>
              <a:t>)</a:t>
            </a:r>
            <a:endParaRPr lang="en-US" sz="3600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8013" cy="45291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Occasionally connected networks</a:t>
            </a: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Examples of DTNs</a:t>
            </a:r>
          </a:p>
          <a:p>
            <a:pPr marL="742950" lvl="2" indent="-341313">
              <a:lnSpc>
                <a:spcPct val="150000"/>
              </a:lnSpc>
            </a:pPr>
            <a:r>
              <a:rPr lang="en-US" altLang="zh-CN" sz="2000" dirty="0" smtClean="0">
                <a:latin typeface="Comic Sans MS" pitchFamily="66" charset="0"/>
                <a:ea typeface="SimSun" pitchFamily="2" charset="-122"/>
              </a:rPr>
              <a:t>Deep space communication</a:t>
            </a:r>
          </a:p>
          <a:p>
            <a:pPr marL="742950" lvl="2" indent="-341313">
              <a:lnSpc>
                <a:spcPct val="150000"/>
              </a:lnSpc>
            </a:pPr>
            <a:r>
              <a:rPr lang="en-US" altLang="zh-CN" sz="2000" dirty="0" smtClean="0">
                <a:latin typeface="Comic Sans MS" pitchFamily="66" charset="0"/>
                <a:ea typeface="SimSun" pitchFamily="2" charset="-122"/>
              </a:rPr>
              <a:t>Wildlife monitoring</a:t>
            </a:r>
          </a:p>
          <a:p>
            <a:pPr marL="742950" lvl="2" indent="-341313">
              <a:lnSpc>
                <a:spcPct val="150000"/>
              </a:lnSpc>
            </a:pPr>
            <a:r>
              <a:rPr lang="en-US" altLang="zh-CN" sz="2000" dirty="0" smtClean="0">
                <a:latin typeface="Comic Sans MS" pitchFamily="66" charset="0"/>
                <a:ea typeface="SimSun" pitchFamily="2" charset="-122"/>
              </a:rPr>
              <a:t>Vehicular communication</a:t>
            </a:r>
          </a:p>
          <a:p>
            <a:pPr marL="742950" lvl="2" indent="-341313">
              <a:lnSpc>
                <a:spcPct val="150000"/>
              </a:lnSpc>
            </a:pPr>
            <a:r>
              <a:rPr lang="en-US" sz="2000" dirty="0" smtClean="0">
                <a:latin typeface="Comic Sans MS" pitchFamily="66" charset="0"/>
                <a:ea typeface="SimSun" pitchFamily="2" charset="-122"/>
              </a:rPr>
              <a:t>Social contact networks</a:t>
            </a:r>
          </a:p>
          <a:p>
            <a:pPr marL="341313" lvl="1" indent="-341313">
              <a:lnSpc>
                <a:spcPct val="15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Efficient routing is still a main </a:t>
            </a:r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challenge!</a:t>
            </a:r>
            <a:endParaRPr lang="en-US" sz="2800" dirty="0" smtClean="0">
              <a:solidFill>
                <a:srgbClr val="0070C0"/>
              </a:solidFill>
              <a:latin typeface="Comic Sans MS" pitchFamily="66" charset="0"/>
              <a:ea typeface="SimSun" pitchFamily="2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905000"/>
            <a:ext cx="30480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latin typeface="Comic Sans MS" pitchFamily="66" charset="0"/>
                <a:ea typeface="SimSun" pitchFamily="2" charset="-122"/>
              </a:rPr>
              <a:t>7 routing schemes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8013" cy="4986338"/>
          </a:xfrm>
        </p:spPr>
        <p:txBody>
          <a:bodyPr/>
          <a:lstStyle/>
          <a:p>
            <a:pPr>
              <a:defRPr/>
            </a:pPr>
            <a:r>
              <a:rPr lang="en-US" sz="2400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Node-disjoint-based with </a:t>
            </a:r>
            <a:r>
              <a:rPr lang="en-US" sz="2400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wait-at-destination </a:t>
            </a:r>
            <a:r>
              <a:rPr lang="en-US" sz="2400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(ND-W</a:t>
            </a:r>
            <a:r>
              <a:rPr lang="en-US" sz="2400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)</a:t>
            </a:r>
          </a:p>
          <a:p>
            <a:pPr lvl="1"/>
            <a:r>
              <a:rPr lang="en-US" sz="1600" kern="1200" dirty="0" smtClean="0">
                <a:latin typeface="Comic Sans MS" pitchFamily="66" charset="0"/>
                <a:ea typeface="SimSun" pitchFamily="2" charset="-122"/>
              </a:rPr>
              <a:t>Waiting for the destination after the packet enters the destination </a:t>
            </a:r>
            <a:r>
              <a:rPr lang="en-US" sz="1600" kern="1200" dirty="0" smtClean="0">
                <a:latin typeface="Comic Sans MS" pitchFamily="66" charset="0"/>
                <a:ea typeface="SimSun" pitchFamily="2" charset="-122"/>
              </a:rPr>
              <a:t>group</a:t>
            </a:r>
            <a:endParaRPr lang="en-US" sz="1600" kern="1200" dirty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r>
              <a:rPr lang="en-US" sz="2400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Node-disjoint-based with </a:t>
            </a:r>
            <a:r>
              <a:rPr lang="en-US" sz="2400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spray-at-destination </a:t>
            </a:r>
            <a:r>
              <a:rPr lang="en-US" sz="2400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(ND-S</a:t>
            </a:r>
            <a:r>
              <a:rPr lang="en-US" sz="2400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)</a:t>
            </a:r>
          </a:p>
          <a:p>
            <a:pPr lvl="1"/>
            <a:r>
              <a:rPr lang="en-US" sz="1600" kern="1200" dirty="0" smtClean="0">
                <a:latin typeface="Comic Sans MS" pitchFamily="66" charset="0"/>
                <a:ea typeface="SimSun" pitchFamily="2" charset="-122"/>
              </a:rPr>
              <a:t>Spraying N/(2M) copies into the destination group after the packet enters the </a:t>
            </a:r>
            <a:r>
              <a:rPr lang="en-US" sz="1600" kern="1200" dirty="0" smtClean="0">
                <a:latin typeface="Comic Sans MS" pitchFamily="66" charset="0"/>
                <a:ea typeface="SimSun" pitchFamily="2" charset="-122"/>
              </a:rPr>
              <a:t>group</a:t>
            </a:r>
            <a:endParaRPr lang="en-US" sz="1600" kern="1200" dirty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r>
              <a:rPr lang="en-US" sz="2400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Delegation-based with wait (</a:t>
            </a:r>
            <a:r>
              <a:rPr lang="en-US" sz="2400" b="1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D-W</a:t>
            </a:r>
            <a:r>
              <a:rPr lang="en-US" sz="2400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)</a:t>
            </a:r>
          </a:p>
          <a:p>
            <a:pPr>
              <a:defRPr/>
            </a:pPr>
            <a:r>
              <a:rPr lang="en-US" sz="2400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Delegation-based with spray (</a:t>
            </a:r>
            <a:r>
              <a:rPr lang="en-US" sz="2400" b="1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D-S</a:t>
            </a:r>
            <a:r>
              <a:rPr lang="en-US" sz="2400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)</a:t>
            </a:r>
          </a:p>
          <a:p>
            <a:pPr lvl="1">
              <a:defRPr/>
            </a:pPr>
            <a:r>
              <a:rPr lang="en-US" sz="1600" kern="1200" dirty="0" smtClean="0">
                <a:latin typeface="Comic Sans MS" pitchFamily="66" charset="0"/>
                <a:ea typeface="SimSun" pitchFamily="2" charset="-122"/>
              </a:rPr>
              <a:t>Delegation-based: The copies of a packet is only forwarded to the individual with a smallest feature distance to the destination it has met so </a:t>
            </a:r>
            <a:r>
              <a:rPr lang="en-US" sz="1600" kern="1200" dirty="0" smtClean="0">
                <a:latin typeface="Comic Sans MS" pitchFamily="66" charset="0"/>
                <a:ea typeface="SimSun" pitchFamily="2" charset="-122"/>
              </a:rPr>
              <a:t>far</a:t>
            </a:r>
          </a:p>
          <a:p>
            <a:pPr lvl="1">
              <a:defRPr/>
            </a:pPr>
            <a:endParaRPr lang="en-US" sz="1600" kern="1200" dirty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r>
              <a:rPr lang="en-US" sz="2100" kern="1200" dirty="0" smtClean="0">
                <a:latin typeface="Comic Sans MS" pitchFamily="66" charset="0"/>
                <a:ea typeface="SimSun" pitchFamily="2" charset="-122"/>
              </a:rPr>
              <a:t>Note: spray is needed at the destination group to increase the chances to meet the actual destination!</a:t>
            </a:r>
          </a:p>
          <a:p>
            <a:pPr>
              <a:defRPr/>
            </a:pPr>
            <a:endParaRPr lang="en-US" sz="2100" kern="1200" dirty="0" smtClean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endParaRPr lang="en-US" sz="2000" kern="1200" dirty="0" smtClean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endParaRPr lang="en-US" sz="2000" kern="1200" dirty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7 routing schemes </a:t>
            </a:r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comparison-cont’d</a:t>
            </a:r>
            <a:endParaRPr lang="en-US" sz="3600" dirty="0" smtClean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8013" cy="4986338"/>
          </a:xfrm>
        </p:spPr>
        <p:txBody>
          <a:bodyPr/>
          <a:lstStyle/>
          <a:p>
            <a:pPr>
              <a:defRPr/>
            </a:pPr>
            <a:r>
              <a:rPr lang="en-US" sz="2400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Source </a:t>
            </a:r>
            <a:r>
              <a:rPr lang="en-US" sz="2400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spray-and-wait (</a:t>
            </a:r>
            <a:r>
              <a:rPr lang="en-US" sz="2400" b="1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S-S&amp;W</a:t>
            </a:r>
            <a:r>
              <a:rPr lang="en-US" sz="2400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)</a:t>
            </a:r>
          </a:p>
          <a:p>
            <a:pPr lvl="1"/>
            <a:r>
              <a:rPr lang="en-US" sz="1600" kern="1200" dirty="0" smtClean="0">
                <a:latin typeface="Comic Sans MS" pitchFamily="66" charset="0"/>
                <a:ea typeface="SimSun" pitchFamily="2" charset="-122"/>
              </a:rPr>
              <a:t>The source forwards copies to the first m distinct nodes it encounters. If the destination is not found, the copy carriers wait for the destination.</a:t>
            </a:r>
            <a:endParaRPr lang="en-US" sz="1600" kern="1200" dirty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r>
              <a:rPr lang="en-US" sz="2400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Binary spray-and-wait (B-S&amp;W</a:t>
            </a:r>
            <a:r>
              <a:rPr lang="en-US" sz="2400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)</a:t>
            </a:r>
          </a:p>
          <a:p>
            <a:pPr lvl="1"/>
            <a:r>
              <a:rPr lang="en-US" sz="1600" kern="1200" dirty="0" smtClean="0">
                <a:latin typeface="Comic Sans MS" pitchFamily="66" charset="0"/>
                <a:ea typeface="SimSun" pitchFamily="2" charset="-122"/>
              </a:rPr>
              <a:t>Any node with copies will forward half of the copies to the encountered node with no copy.</a:t>
            </a:r>
            <a:endParaRPr lang="en-US" sz="1600" kern="1200" dirty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r>
              <a:rPr lang="en-US" sz="2400" kern="1200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Binary spray-and-focus (B-S&amp;F</a:t>
            </a:r>
            <a:r>
              <a:rPr lang="en-US" sz="2400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)</a:t>
            </a:r>
          </a:p>
          <a:p>
            <a:pPr lvl="1"/>
            <a:r>
              <a:rPr lang="en-US" sz="1600" kern="1200" dirty="0" smtClean="0">
                <a:latin typeface="Comic Sans MS" pitchFamily="66" charset="0"/>
                <a:ea typeface="SimSun" pitchFamily="2" charset="-122"/>
              </a:rPr>
              <a:t>The copy carriers forward the copy to the encountered node with a smaller feature distance to the destination.</a:t>
            </a:r>
          </a:p>
          <a:p>
            <a:pPr>
              <a:defRPr/>
            </a:pPr>
            <a:endParaRPr lang="en-US" sz="2000" kern="1200" dirty="0" smtClean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endParaRPr lang="en-US" sz="2000" kern="1200" dirty="0" smtClean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endParaRPr lang="en-US" sz="2000" kern="1200" dirty="0">
              <a:latin typeface="Comic Sans MS" pitchFamily="66" charset="0"/>
              <a:ea typeface="SimSun" pitchFamily="2" charset="-122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549" y="1676399"/>
            <a:ext cx="4588595" cy="352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8" y="1545771"/>
            <a:ext cx="4475530" cy="3659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8013" cy="762000"/>
          </a:xfrm>
        </p:spPr>
        <p:txBody>
          <a:bodyPr/>
          <a:lstStyle/>
          <a:p>
            <a:r>
              <a:rPr lang="en-US" sz="3600" smtClean="0">
                <a:latin typeface="Comic Sans MS" pitchFamily="66" charset="0"/>
                <a:ea typeface="SimSun" pitchFamily="2" charset="-122"/>
              </a:rPr>
              <a:t>Varying node density – delivery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5117" y="5216375"/>
            <a:ext cx="2500683" cy="684213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000" kern="1200" dirty="0">
                <a:latin typeface="Comic Sans MS" pitchFamily="66" charset="0"/>
                <a:ea typeface="SimSun" pitchFamily="2" charset="-122"/>
              </a:rPr>
              <a:t>Synthetic </a:t>
            </a: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trace</a:t>
            </a:r>
            <a:endParaRPr lang="en-US" sz="2000" kern="1200" dirty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09600" y="1828800"/>
            <a:ext cx="3940628" cy="533400"/>
          </a:xfrm>
          <a:prstGeom prst="ellipse">
            <a:avLst/>
          </a:prstGeom>
          <a:noFill/>
          <a:ln w="3175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" name="Oval 7"/>
          <p:cNvSpPr/>
          <p:nvPr/>
        </p:nvSpPr>
        <p:spPr bwMode="auto">
          <a:xfrm rot="21106857">
            <a:off x="5119756" y="2163670"/>
            <a:ext cx="3722236" cy="468273"/>
          </a:xfrm>
          <a:prstGeom prst="ellipse">
            <a:avLst/>
          </a:prstGeom>
          <a:noFill/>
          <a:ln w="3175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1752600" y="5205489"/>
            <a:ext cx="1738683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1313" indent="-341313" algn="l" defTabSz="457200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CCCCFF"/>
              </a:buClr>
              <a:buSzPct val="80000"/>
              <a:buFont typeface="Wingdings" pitchFamily="2" charset="2"/>
              <a:buChar char="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spcBef>
                <a:spcPts val="675"/>
              </a:spcBef>
              <a:spcAft>
                <a:spcPct val="0"/>
              </a:spcAft>
              <a:buClr>
                <a:srgbClr val="CCCCFF"/>
              </a:buClr>
              <a:buSzPct val="70000"/>
              <a:buFont typeface="Wingdings" pitchFamily="2" charset="2"/>
              <a:buChar char=""/>
              <a:defRPr sz="2700">
                <a:solidFill>
                  <a:srgbClr val="000000"/>
                </a:solidFill>
                <a:latin typeface="+mn-lt"/>
              </a:defRPr>
            </a:lvl2pPr>
            <a:lvl3pPr marL="1143000" indent="-228600" algn="l" defTabSz="457200" rtl="0" eaLnBrk="0" fontAlgn="base" hangingPunct="0">
              <a:spcBef>
                <a:spcPts val="575"/>
              </a:spcBef>
              <a:spcAft>
                <a:spcPct val="0"/>
              </a:spcAft>
              <a:buClr>
                <a:srgbClr val="CCCCFF"/>
              </a:buClr>
              <a:buSzPct val="65000"/>
              <a:buFont typeface="Wingdings" pitchFamily="2" charset="2"/>
              <a:buChar char=""/>
              <a:defRPr sz="2300">
                <a:solidFill>
                  <a:srgbClr val="000000"/>
                </a:solidFill>
                <a:latin typeface="+mn-lt"/>
              </a:defRPr>
            </a:lvl3pPr>
            <a:lvl4pPr marL="16002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+mn-lt"/>
              </a:defRPr>
            </a:lvl4pPr>
            <a:lvl5pPr marL="20574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5pPr>
            <a:lvl6pPr marL="25146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6pPr>
            <a:lvl7pPr marL="29718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7pPr>
            <a:lvl8pPr marL="34290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8pPr>
            <a:lvl9pPr marL="38862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Real trace</a:t>
            </a:r>
            <a:endParaRPr lang="en-US" sz="2000" kern="1200" dirty="0">
              <a:latin typeface="Comic Sans MS" pitchFamily="66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6" y="1238250"/>
            <a:ext cx="4418317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249136"/>
            <a:ext cx="4774485" cy="3551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8013" cy="914400"/>
          </a:xfrm>
        </p:spPr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Varying node density – latency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94518" y="3770405"/>
            <a:ext cx="3548881" cy="572995"/>
          </a:xfrm>
          <a:prstGeom prst="ellipse">
            <a:avLst/>
          </a:prstGeom>
          <a:noFill/>
          <a:ln w="3175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 rot="20960912">
            <a:off x="5151026" y="3580401"/>
            <a:ext cx="4008323" cy="395972"/>
          </a:xfrm>
          <a:prstGeom prst="ellipse">
            <a:avLst/>
          </a:prstGeom>
          <a:noFill/>
          <a:ln w="3175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5805117" y="4735286"/>
            <a:ext cx="2500683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1313" indent="-341313" algn="l" defTabSz="457200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CCCCFF"/>
              </a:buClr>
              <a:buSzPct val="80000"/>
              <a:buFont typeface="Wingdings" pitchFamily="2" charset="2"/>
              <a:buChar char="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spcBef>
                <a:spcPts val="675"/>
              </a:spcBef>
              <a:spcAft>
                <a:spcPct val="0"/>
              </a:spcAft>
              <a:buClr>
                <a:srgbClr val="CCCCFF"/>
              </a:buClr>
              <a:buSzPct val="70000"/>
              <a:buFont typeface="Wingdings" pitchFamily="2" charset="2"/>
              <a:buChar char=""/>
              <a:defRPr sz="2700">
                <a:solidFill>
                  <a:srgbClr val="000000"/>
                </a:solidFill>
                <a:latin typeface="+mn-lt"/>
              </a:defRPr>
            </a:lvl2pPr>
            <a:lvl3pPr marL="1143000" indent="-228600" algn="l" defTabSz="457200" rtl="0" eaLnBrk="0" fontAlgn="base" hangingPunct="0">
              <a:spcBef>
                <a:spcPts val="575"/>
              </a:spcBef>
              <a:spcAft>
                <a:spcPct val="0"/>
              </a:spcAft>
              <a:buClr>
                <a:srgbClr val="CCCCFF"/>
              </a:buClr>
              <a:buSzPct val="65000"/>
              <a:buFont typeface="Wingdings" pitchFamily="2" charset="2"/>
              <a:buChar char=""/>
              <a:defRPr sz="2300">
                <a:solidFill>
                  <a:srgbClr val="000000"/>
                </a:solidFill>
                <a:latin typeface="+mn-lt"/>
              </a:defRPr>
            </a:lvl3pPr>
            <a:lvl4pPr marL="16002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+mn-lt"/>
              </a:defRPr>
            </a:lvl4pPr>
            <a:lvl5pPr marL="20574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5pPr>
            <a:lvl6pPr marL="25146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6pPr>
            <a:lvl7pPr marL="29718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7pPr>
            <a:lvl8pPr marL="34290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8pPr>
            <a:lvl9pPr marL="38862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sz="2000" kern="1200" smtClean="0">
                <a:latin typeface="Comic Sans MS" pitchFamily="66" charset="0"/>
                <a:ea typeface="SimSun" pitchFamily="2" charset="-122"/>
              </a:rPr>
              <a:t>Synthetic trace</a:t>
            </a:r>
            <a:endParaRPr lang="en-US" sz="2000" kern="1200" dirty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752600" y="4724400"/>
            <a:ext cx="1738683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1313" indent="-341313" algn="l" defTabSz="457200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CCCCFF"/>
              </a:buClr>
              <a:buSzPct val="80000"/>
              <a:buFont typeface="Wingdings" pitchFamily="2" charset="2"/>
              <a:buChar char="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spcBef>
                <a:spcPts val="675"/>
              </a:spcBef>
              <a:spcAft>
                <a:spcPct val="0"/>
              </a:spcAft>
              <a:buClr>
                <a:srgbClr val="CCCCFF"/>
              </a:buClr>
              <a:buSzPct val="70000"/>
              <a:buFont typeface="Wingdings" pitchFamily="2" charset="2"/>
              <a:buChar char=""/>
              <a:defRPr sz="2700">
                <a:solidFill>
                  <a:srgbClr val="000000"/>
                </a:solidFill>
                <a:latin typeface="+mn-lt"/>
              </a:defRPr>
            </a:lvl2pPr>
            <a:lvl3pPr marL="1143000" indent="-228600" algn="l" defTabSz="457200" rtl="0" eaLnBrk="0" fontAlgn="base" hangingPunct="0">
              <a:spcBef>
                <a:spcPts val="575"/>
              </a:spcBef>
              <a:spcAft>
                <a:spcPct val="0"/>
              </a:spcAft>
              <a:buClr>
                <a:srgbClr val="CCCCFF"/>
              </a:buClr>
              <a:buSzPct val="65000"/>
              <a:buFont typeface="Wingdings" pitchFamily="2" charset="2"/>
              <a:buChar char=""/>
              <a:defRPr sz="2300">
                <a:solidFill>
                  <a:srgbClr val="000000"/>
                </a:solidFill>
                <a:latin typeface="+mn-lt"/>
              </a:defRPr>
            </a:lvl3pPr>
            <a:lvl4pPr marL="16002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+mn-lt"/>
              </a:defRPr>
            </a:lvl4pPr>
            <a:lvl5pPr marL="20574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5pPr>
            <a:lvl6pPr marL="25146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6pPr>
            <a:lvl7pPr marL="29718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7pPr>
            <a:lvl8pPr marL="34290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8pPr>
            <a:lvl9pPr marL="38862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Real trace</a:t>
            </a:r>
            <a:endParaRPr lang="en-US" sz="2000" kern="1200" dirty="0">
              <a:latin typeface="Comic Sans MS" pitchFamily="66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828" y="1132543"/>
            <a:ext cx="4630372" cy="3591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" y="914400"/>
            <a:ext cx="4644322" cy="3839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762000"/>
          </a:xfrm>
        </p:spPr>
        <p:txBody>
          <a:bodyPr/>
          <a:lstStyle/>
          <a:p>
            <a:r>
              <a:rPr lang="en-US" sz="3600" smtClean="0">
                <a:latin typeface="Comic Sans MS" pitchFamily="66" charset="0"/>
                <a:ea typeface="SimSun" pitchFamily="2" charset="-122"/>
              </a:rPr>
              <a:t>Varying node density – # of forwardings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19260" y="1447800"/>
            <a:ext cx="4128940" cy="685800"/>
          </a:xfrm>
          <a:prstGeom prst="ellipse">
            <a:avLst/>
          </a:prstGeom>
          <a:noFill/>
          <a:ln w="3175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 rot="20542910">
            <a:off x="5249765" y="1788185"/>
            <a:ext cx="3999287" cy="533400"/>
          </a:xfrm>
          <a:prstGeom prst="ellipse">
            <a:avLst/>
          </a:prstGeom>
          <a:noFill/>
          <a:ln w="3175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5805117" y="4887686"/>
            <a:ext cx="2500683" cy="684213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sz="2000" kern="1200" dirty="0">
                <a:latin typeface="Comic Sans MS" pitchFamily="66" charset="0"/>
                <a:ea typeface="SimSun" pitchFamily="2" charset="-122"/>
              </a:rPr>
              <a:t>Synthetic </a:t>
            </a: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trace</a:t>
            </a:r>
            <a:endParaRPr lang="en-US" sz="2000" kern="1200" dirty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752600" y="4876800"/>
            <a:ext cx="1738683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1313" indent="-341313" algn="l" defTabSz="457200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CCCCFF"/>
              </a:buClr>
              <a:buSzPct val="80000"/>
              <a:buFont typeface="Wingdings" pitchFamily="2" charset="2"/>
              <a:buChar char="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1363" indent="-284163" algn="l" defTabSz="457200" rtl="0" eaLnBrk="0" fontAlgn="base" hangingPunct="0">
              <a:spcBef>
                <a:spcPts val="675"/>
              </a:spcBef>
              <a:spcAft>
                <a:spcPct val="0"/>
              </a:spcAft>
              <a:buClr>
                <a:srgbClr val="CCCCFF"/>
              </a:buClr>
              <a:buSzPct val="70000"/>
              <a:buFont typeface="Wingdings" pitchFamily="2" charset="2"/>
              <a:buChar char=""/>
              <a:defRPr sz="2700">
                <a:solidFill>
                  <a:srgbClr val="000000"/>
                </a:solidFill>
                <a:latin typeface="+mn-lt"/>
              </a:defRPr>
            </a:lvl2pPr>
            <a:lvl3pPr marL="1143000" indent="-228600" algn="l" defTabSz="457200" rtl="0" eaLnBrk="0" fontAlgn="base" hangingPunct="0">
              <a:spcBef>
                <a:spcPts val="575"/>
              </a:spcBef>
              <a:spcAft>
                <a:spcPct val="0"/>
              </a:spcAft>
              <a:buClr>
                <a:srgbClr val="CCCCFF"/>
              </a:buClr>
              <a:buSzPct val="65000"/>
              <a:buFont typeface="Wingdings" pitchFamily="2" charset="2"/>
              <a:buChar char=""/>
              <a:defRPr sz="2300">
                <a:solidFill>
                  <a:srgbClr val="000000"/>
                </a:solidFill>
                <a:latin typeface="+mn-lt"/>
              </a:defRPr>
            </a:lvl3pPr>
            <a:lvl4pPr marL="16002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Arial" charset="0"/>
              <a:buChar char="•"/>
              <a:defRPr sz="2000">
                <a:solidFill>
                  <a:srgbClr val="000000"/>
                </a:solidFill>
                <a:latin typeface="+mn-lt"/>
              </a:defRPr>
            </a:lvl4pPr>
            <a:lvl5pPr marL="2057400" indent="-228600" algn="l" defTabSz="457200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5pPr>
            <a:lvl6pPr marL="25146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6pPr>
            <a:lvl7pPr marL="29718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7pPr>
            <a:lvl8pPr marL="34290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8pPr>
            <a:lvl9pPr marL="3886200" indent="-228600" algn="l" defTabSz="457200" rtl="0" fontAlgn="base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sz="2000" kern="1200" dirty="0" smtClean="0">
                <a:latin typeface="Comic Sans MS" pitchFamily="66" charset="0"/>
                <a:ea typeface="SimSun" pitchFamily="2" charset="-122"/>
              </a:rPr>
              <a:t>Real trace</a:t>
            </a:r>
            <a:endParaRPr lang="en-US" sz="2000" kern="1200" dirty="0">
              <a:latin typeface="Comic Sans MS" pitchFamily="66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Conclusions</a:t>
            </a:r>
            <a:endParaRPr lang="en-US" sz="3600" dirty="0" smtClean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Unstructured mobile </a:t>
            </a:r>
            <a:r>
              <a:rPr lang="en-US" sz="2400" kern="1200" dirty="0">
                <a:latin typeface="Comic Sans MS" pitchFamily="66" charset="0"/>
                <a:ea typeface="SimSun" pitchFamily="2" charset="-122"/>
              </a:rPr>
              <a:t>contact 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space (</a:t>
            </a:r>
            <a:r>
              <a:rPr lang="en-US" sz="24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M-space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) </a:t>
            </a:r>
          </a:p>
          <a:p>
            <a:pPr>
              <a:buNone/>
              <a:defRPr/>
            </a:pP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	Static structured social </a:t>
            </a:r>
            <a:r>
              <a:rPr lang="en-US" sz="2400" kern="1200" dirty="0">
                <a:latin typeface="Comic Sans MS" pitchFamily="66" charset="0"/>
                <a:ea typeface="SimSun" pitchFamily="2" charset="-122"/>
              </a:rPr>
              <a:t>feature 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space (</a:t>
            </a:r>
            <a:r>
              <a:rPr lang="en-US" sz="2400" i="1" kern="12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F-space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) </a:t>
            </a:r>
          </a:p>
          <a:p>
            <a:pPr>
              <a:defRPr/>
            </a:pP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Extract </a:t>
            </a:r>
            <a:r>
              <a:rPr lang="en-US" sz="2400" kern="1200" dirty="0">
                <a:latin typeface="Comic Sans MS" pitchFamily="66" charset="0"/>
                <a:ea typeface="SimSun" pitchFamily="2" charset="-122"/>
              </a:rPr>
              <a:t>the </a:t>
            </a:r>
            <a:r>
              <a:rPr lang="en-US" sz="2400" i="1" kern="1200" dirty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most informative features</a:t>
            </a:r>
            <a:r>
              <a:rPr lang="en-US" sz="2400" kern="1200" dirty="0">
                <a:latin typeface="Comic Sans MS" pitchFamily="66" charset="0"/>
                <a:ea typeface="SimSun" pitchFamily="2" charset="-122"/>
              </a:rPr>
              <a:t> to create a 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hypercube</a:t>
            </a:r>
          </a:p>
          <a:p>
            <a:pPr>
              <a:defRPr/>
            </a:pP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Multi-path 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routing:</a:t>
            </a:r>
          </a:p>
          <a:p>
            <a:pPr lvl="1">
              <a:defRPr/>
            </a:pPr>
            <a:r>
              <a:rPr lang="en-US" altLang="zh-CN" sz="2000" kern="12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Feature-based, efficient </a:t>
            </a:r>
            <a:r>
              <a:rPr lang="en-US" altLang="zh-CN" sz="2000" kern="12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copy </a:t>
            </a:r>
            <a:r>
              <a:rPr lang="en-US" altLang="zh-CN" sz="2000" kern="12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management, and 	</a:t>
            </a:r>
            <a:r>
              <a:rPr lang="en-US" altLang="zh-CN" sz="2000" kern="12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n</a:t>
            </a:r>
            <a:r>
              <a:rPr lang="en-US" sz="2000" kern="12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ode-disjoint-based</a:t>
            </a:r>
          </a:p>
          <a:p>
            <a:pPr>
              <a:defRPr/>
            </a:pPr>
            <a:r>
              <a:rPr lang="en-US" sz="2400" kern="12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Future work</a:t>
            </a:r>
          </a:p>
          <a:p>
            <a:pPr lvl="1">
              <a:defRPr/>
            </a:pPr>
            <a:r>
              <a:rPr lang="en-US" sz="2000" kern="12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Binary cubes to general cubes</a:t>
            </a:r>
          </a:p>
          <a:p>
            <a:pPr lvl="1">
              <a:defRPr/>
            </a:pPr>
            <a:r>
              <a:rPr lang="en-US" sz="2000" kern="12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Network coding, e.g., Fountain code</a:t>
            </a:r>
          </a:p>
          <a:p>
            <a:pPr lvl="1">
              <a:defRPr/>
            </a:pP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7467600" y="1828800"/>
            <a:ext cx="9144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pPr algn="ctr">
              <a:spcBef>
                <a:spcPct val="0"/>
              </a:spcBef>
              <a:buClr>
                <a:srgbClr val="000000"/>
              </a:buClr>
              <a:buSzPct val="100000"/>
              <a:buFont typeface="Arial" charset="0"/>
              <a:buNone/>
            </a:pPr>
            <a:endParaRPr lang="en-US" altLang="zh-CN" sz="4000" smtClean="0">
              <a:latin typeface="Comic Sans MS" pitchFamily="66" charset="0"/>
              <a:ea typeface="SimSun" pitchFamily="2" charset="-122"/>
            </a:endParaRPr>
          </a:p>
          <a:p>
            <a:pPr algn="ctr">
              <a:spcBef>
                <a:spcPct val="0"/>
              </a:spcBef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US" altLang="zh-CN" sz="4000" smtClean="0">
                <a:latin typeface="Comic Sans MS" pitchFamily="66" charset="0"/>
                <a:ea typeface="SimSun" pitchFamily="2" charset="-122"/>
              </a:rPr>
              <a:t>Questions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639762"/>
          </a:xfrm>
        </p:spPr>
        <p:txBody>
          <a:bodyPr/>
          <a:lstStyle/>
          <a:p>
            <a:r>
              <a:rPr lang="en-US" sz="4000" smtClean="0">
                <a:latin typeface="Comic Sans MS" pitchFamily="66" charset="0"/>
                <a:ea typeface="SimSun" pitchFamily="2" charset="-122"/>
              </a:rPr>
              <a:t>shortcut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4730750"/>
            <a:ext cx="4495800" cy="1398588"/>
          </a:xfrm>
        </p:spPr>
        <p:txBody>
          <a:bodyPr/>
          <a:lstStyle/>
          <a:p>
            <a:pPr>
              <a:defRPr/>
            </a:pP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Comparing </a:t>
            </a:r>
            <a:r>
              <a:rPr lang="en-US" sz="2400" i="1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shortcut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 and </a:t>
            </a:r>
            <a:r>
              <a:rPr lang="en-US" sz="2400" i="1" kern="12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non-shortcut</a:t>
            </a:r>
            <a:r>
              <a:rPr lang="en-US" sz="2400" kern="1200" dirty="0" smtClean="0">
                <a:latin typeface="Comic Sans MS" pitchFamily="66" charset="0"/>
                <a:ea typeface="SimSun" pitchFamily="2" charset="-122"/>
              </a:rPr>
              <a:t> with 100 packets in the real trace</a:t>
            </a:r>
            <a:endParaRPr lang="en-US" sz="2400" kern="1200" dirty="0">
              <a:latin typeface="Comic Sans MS" pitchFamily="66" charset="0"/>
              <a:ea typeface="SimSun" pitchFamily="2" charset="-122"/>
            </a:endParaRP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3388" y="990600"/>
            <a:ext cx="3852862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71988" y="992188"/>
            <a:ext cx="3862387" cy="289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3844925"/>
            <a:ext cx="3830638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latin typeface="Comic Sans MS" pitchFamily="66" charset="0"/>
                <a:ea typeface="SimSun" pitchFamily="2" charset="-122"/>
              </a:rPr>
              <a:t>Non-shortest path</a:t>
            </a: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000" y="1524000"/>
            <a:ext cx="8509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Motivation </a:t>
            </a:r>
            <a:r>
              <a:rPr lang="en-US" sz="3600" i="1" dirty="0" smtClean="0">
                <a:latin typeface="Comic Sans MS" pitchFamily="66" charset="0"/>
                <a:ea typeface="SimSun" pitchFamily="2" charset="-122"/>
              </a:rPr>
              <a:t>1</a:t>
            </a:r>
            <a:endParaRPr lang="en-US" sz="3600" i="1" dirty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9138"/>
          </a:xfrm>
        </p:spPr>
        <p:txBody>
          <a:bodyPr/>
          <a:lstStyle/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Existing </a:t>
            </a:r>
            <a:r>
              <a:rPr lang="en-US" sz="2800" dirty="0">
                <a:latin typeface="Comic Sans MS" pitchFamily="66" charset="0"/>
                <a:ea typeface="SimSun" pitchFamily="2" charset="-122"/>
              </a:rPr>
              <a:t>DTN 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routing:</a:t>
            </a:r>
          </a:p>
          <a:p>
            <a:pPr lvl="1"/>
            <a:r>
              <a:rPr lang="en-US" sz="2300" i="1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contact </a:t>
            </a:r>
            <a:r>
              <a:rPr lang="en-US" sz="2300" i="1" dirty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history 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</a:t>
            </a:r>
          </a:p>
          <a:p>
            <a:pPr lvl="1"/>
            <a:r>
              <a:rPr lang="en-US" sz="2300" i="1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mobility pattern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</a:t>
            </a:r>
          </a:p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Collecting such information is costly</a:t>
            </a:r>
          </a:p>
          <a:p>
            <a:endParaRPr lang="en-US" sz="2800" dirty="0" smtClean="0">
              <a:latin typeface="Comic Sans MS" pitchFamily="66" charset="0"/>
              <a:ea typeface="SimSun" pitchFamily="2" charset="-122"/>
            </a:endParaRPr>
          </a:p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We use internal </a:t>
            </a:r>
            <a:r>
              <a:rPr lang="en-US" sz="2800" b="1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social feature information 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for routing without overhead.</a:t>
            </a:r>
            <a:endParaRPr lang="en-US" sz="2800" dirty="0">
              <a:latin typeface="Comic Sans MS" pitchFamily="66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234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Motivation </a:t>
            </a:r>
            <a:r>
              <a:rPr lang="en-US" sz="3600" i="1" dirty="0" smtClean="0">
                <a:latin typeface="Comic Sans MS" pitchFamily="66" charset="0"/>
                <a:ea typeface="SimSun" pitchFamily="2" charset="-122"/>
              </a:rPr>
              <a:t>2</a:t>
            </a:r>
            <a:endParaRPr lang="en-US" sz="3600" i="1" dirty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Increase delivery rate: </a:t>
            </a:r>
            <a:r>
              <a:rPr lang="en-US" sz="28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multiple copy</a:t>
            </a:r>
          </a:p>
          <a:p>
            <a:pPr lvl="1"/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Flooding (</a:t>
            </a:r>
            <a:r>
              <a:rPr lang="en-US" sz="23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O(N)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)</a:t>
            </a:r>
          </a:p>
          <a:p>
            <a:pPr lvl="1"/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Delegation forwarding (</a:t>
            </a:r>
            <a:r>
              <a:rPr lang="en-US" sz="23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O(√N)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)</a:t>
            </a:r>
          </a:p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It is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hard to control the efficiency</a:t>
            </a:r>
          </a:p>
          <a:p>
            <a:endParaRPr lang="en-US" sz="2800" dirty="0" smtClean="0">
              <a:solidFill>
                <a:srgbClr val="FF0000"/>
              </a:solidFill>
              <a:latin typeface="Comic Sans MS" pitchFamily="66" charset="0"/>
              <a:ea typeface="SimSun" pitchFamily="2" charset="-122"/>
            </a:endParaRPr>
          </a:p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Our approach:</a:t>
            </a:r>
          </a:p>
          <a:p>
            <a:pPr lvl="1"/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Feature-based (race, gender, language, …)</a:t>
            </a:r>
          </a:p>
          <a:p>
            <a:pPr lvl="1"/>
            <a:r>
              <a:rPr lang="en-US" sz="2300" i="1" dirty="0" err="1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logN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*copies 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in </a:t>
            </a:r>
            <a:r>
              <a:rPr lang="en-US" sz="2300" i="1" dirty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n</a:t>
            </a:r>
            <a:r>
              <a:rPr lang="en-US" sz="23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ode-disjoint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paths</a:t>
            </a:r>
          </a:p>
          <a:p>
            <a:pPr lvl="1"/>
            <a:endParaRPr lang="en-US" sz="2300" dirty="0">
              <a:latin typeface="Comic Sans MS" pitchFamily="66" charset="0"/>
              <a:ea typeface="SimSun" pitchFamily="2" charset="-122"/>
            </a:endParaRPr>
          </a:p>
          <a:p>
            <a:pPr lvl="1"/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(N * is a group: a node in the hypercube)</a:t>
            </a:r>
            <a:endParaRPr lang="en-US" sz="2300" dirty="0">
              <a:latin typeface="Comic Sans MS" pitchFamily="66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33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Social Feature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Mobile &amp; unstructured contact space (M-space)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Static &amp; structured feature space (F-space)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Comic Sans MS" pitchFamily="66" charset="0"/>
              <a:ea typeface="SimSun" pitchFamily="2" charset="-122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latin typeface="Comic Sans MS" pitchFamily="66" charset="0"/>
              <a:ea typeface="SimSun" pitchFamily="2" charset="-122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latin typeface="Comic Sans MS" pitchFamily="66" charset="0"/>
              <a:ea typeface="SimSun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Comic Sans MS" pitchFamily="66" charset="0"/>
              <a:ea typeface="SimSun" pitchFamily="2" charset="-122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Each </a:t>
            </a: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individual with a social feature profile </a:t>
            </a:r>
            <a:r>
              <a:rPr lang="en-US" sz="2400" i="1" dirty="0" smtClean="0">
                <a:latin typeface="Comic Sans MS" pitchFamily="66" charset="0"/>
                <a:ea typeface="SimSun" pitchFamily="2" charset="-122"/>
              </a:rPr>
              <a:t>{F</a:t>
            </a:r>
            <a:r>
              <a:rPr lang="en-US" sz="2400" i="1" baseline="-25000" dirty="0" smtClean="0">
                <a:latin typeface="Comic Sans MS" pitchFamily="66" charset="0"/>
                <a:ea typeface="SimSun" pitchFamily="2" charset="-122"/>
              </a:rPr>
              <a:t>1</a:t>
            </a:r>
            <a:r>
              <a:rPr lang="en-US" sz="2400" i="1" dirty="0" smtClean="0">
                <a:latin typeface="Comic Sans MS" pitchFamily="66" charset="0"/>
                <a:ea typeface="SimSun" pitchFamily="2" charset="-122"/>
              </a:rPr>
              <a:t>, F</a:t>
            </a:r>
            <a:r>
              <a:rPr lang="en-US" sz="2400" i="1" baseline="-25000" dirty="0" smtClean="0">
                <a:latin typeface="Comic Sans MS" pitchFamily="66" charset="0"/>
                <a:ea typeface="SimSun" pitchFamily="2" charset="-122"/>
              </a:rPr>
              <a:t>2</a:t>
            </a:r>
            <a:r>
              <a:rPr lang="en-US" sz="2400" i="1" dirty="0" smtClean="0">
                <a:latin typeface="Comic Sans MS" pitchFamily="66" charset="0"/>
                <a:ea typeface="SimSun" pitchFamily="2" charset="-122"/>
              </a:rPr>
              <a:t>,…}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Individuals with the same features mapped to a </a:t>
            </a:r>
            <a:r>
              <a:rPr lang="en-US" sz="2400" dirty="0" smtClean="0">
                <a:solidFill>
                  <a:schemeClr val="accent6"/>
                </a:solidFill>
                <a:latin typeface="Comic Sans MS" pitchFamily="66" charset="0"/>
                <a:ea typeface="SimSun" pitchFamily="2" charset="-122"/>
              </a:rPr>
              <a:t>group</a:t>
            </a:r>
            <a:endParaRPr lang="en-US" sz="2400" dirty="0" smtClean="0">
              <a:solidFill>
                <a:schemeClr val="accent6"/>
              </a:solidFill>
              <a:latin typeface="Comic Sans MS" pitchFamily="66" charset="0"/>
              <a:ea typeface="SimSun" pitchFamily="2" charset="-122"/>
            </a:endParaRPr>
          </a:p>
        </p:txBody>
      </p:sp>
      <p:cxnSp>
        <p:nvCxnSpPr>
          <p:cNvPr id="6148" name="Straight Arrow Connector 4"/>
          <p:cNvCxnSpPr>
            <a:cxnSpLocks noChangeShapeType="1"/>
          </p:cNvCxnSpPr>
          <p:nvPr/>
        </p:nvCxnSpPr>
        <p:spPr bwMode="auto">
          <a:xfrm>
            <a:off x="7829550" y="1970314"/>
            <a:ext cx="685800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" name="Straight Arrow Connector 4"/>
          <p:cNvCxnSpPr>
            <a:cxnSpLocks noChangeShapeType="1"/>
          </p:cNvCxnSpPr>
          <p:nvPr/>
        </p:nvCxnSpPr>
        <p:spPr bwMode="auto">
          <a:xfrm>
            <a:off x="3429000" y="4191000"/>
            <a:ext cx="1143000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3770" y="2833687"/>
            <a:ext cx="1995616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2971800"/>
            <a:ext cx="2147544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0546" y="1213128"/>
            <a:ext cx="4593307" cy="36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>
                <a:latin typeface="Comic Sans MS" pitchFamily="66" charset="0"/>
                <a:ea typeface="SimSun" pitchFamily="2" charset="-122"/>
              </a:rPr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140098"/>
            <a:ext cx="8228013" cy="414338"/>
          </a:xfrm>
        </p:spPr>
        <p:txBody>
          <a:bodyPr/>
          <a:lstStyle/>
          <a:p>
            <a:pPr marL="341313" lvl="3" indent="-341313">
              <a:spcBef>
                <a:spcPts val="800"/>
              </a:spcBef>
              <a:buSzPct val="80000"/>
              <a:buFont typeface="Wingdings" pitchFamily="2" charset="2"/>
              <a:buChar char=""/>
            </a:pP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People come in contact with each other more frequently if they have more social features in common (P</a:t>
            </a:r>
            <a:r>
              <a:rPr lang="en-US" sz="2400" baseline="-25000" dirty="0" smtClean="0">
                <a:latin typeface="Comic Sans MS" pitchFamily="66" charset="0"/>
                <a:ea typeface="SimSun" pitchFamily="2" charset="-122"/>
              </a:rPr>
              <a:t>1</a:t>
            </a: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&gt;P</a:t>
            </a:r>
            <a:r>
              <a:rPr lang="en-US" sz="2400" baseline="-25000" dirty="0" smtClean="0">
                <a:latin typeface="Comic Sans MS" pitchFamily="66" charset="0"/>
                <a:ea typeface="SimSun" pitchFamily="2" charset="-122"/>
              </a:rPr>
              <a:t>3</a:t>
            </a: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, P</a:t>
            </a:r>
            <a:r>
              <a:rPr lang="en-US" sz="2400" baseline="-25000" dirty="0" smtClean="0">
                <a:latin typeface="Comic Sans MS" pitchFamily="66" charset="0"/>
                <a:ea typeface="SimSun" pitchFamily="2" charset="-122"/>
              </a:rPr>
              <a:t>2</a:t>
            </a: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&gt;P</a:t>
            </a:r>
            <a:r>
              <a:rPr lang="en-US" sz="2400" baseline="-25000" dirty="0" smtClean="0">
                <a:latin typeface="Comic Sans MS" pitchFamily="66" charset="0"/>
                <a:ea typeface="SimSun" pitchFamily="2" charset="-122"/>
              </a:rPr>
              <a:t>3</a:t>
            </a:r>
            <a:r>
              <a:rPr lang="en-US" sz="2400" dirty="0" smtClean="0">
                <a:latin typeface="Comic Sans MS" pitchFamily="66" charset="0"/>
                <a:ea typeface="SimSun" pitchFamily="2" charset="-122"/>
              </a:rPr>
              <a:t>)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91543" y="4114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tx1"/>
                </a:solidFill>
              </a:rPr>
              <a:t>P</a:t>
            </a:r>
            <a:r>
              <a:rPr lang="en-US" i="1" baseline="-25000" dirty="0" smtClean="0">
                <a:solidFill>
                  <a:schemeClr val="tx1"/>
                </a:solidFill>
              </a:rPr>
              <a:t>1</a:t>
            </a:r>
            <a:endParaRPr lang="en-US" i="1" baseline="-250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8857" y="301573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tx1"/>
                </a:solidFill>
              </a:rPr>
              <a:t>P</a:t>
            </a:r>
            <a:r>
              <a:rPr lang="en-US" i="1" baseline="-25000" dirty="0" smtClean="0">
                <a:solidFill>
                  <a:schemeClr val="tx1"/>
                </a:solidFill>
              </a:rPr>
              <a:t>2</a:t>
            </a:r>
            <a:endParaRPr lang="en-US" i="1" baseline="-250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246173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tx1"/>
                </a:solidFill>
              </a:rPr>
              <a:t>P</a:t>
            </a:r>
            <a:r>
              <a:rPr lang="en-US" i="1" baseline="-25000" dirty="0" smtClean="0">
                <a:solidFill>
                  <a:schemeClr val="tx1"/>
                </a:solidFill>
              </a:rPr>
              <a:t>3</a:t>
            </a:r>
            <a:endParaRPr lang="en-US" i="1" baseline="-25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Feature Extraction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Extract </a:t>
            </a:r>
            <a:r>
              <a:rPr lang="en-US" sz="28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m most important features</a:t>
            </a:r>
            <a:endParaRPr lang="en-US" sz="2800" dirty="0" smtClean="0">
              <a:latin typeface="Comic Sans MS" pitchFamily="66" charset="0"/>
              <a:ea typeface="SimSun" pitchFamily="2" charset="-122"/>
            </a:endParaRPr>
          </a:p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Extract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most informative subset 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(</a:t>
            </a:r>
            <a:r>
              <a:rPr lang="en-US" sz="2800" b="1" dirty="0" smtClean="0">
                <a:latin typeface="Comic Sans MS" pitchFamily="66" charset="0"/>
                <a:ea typeface="SimSun" pitchFamily="2" charset="-122"/>
              </a:rPr>
              <a:t>MIS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) with </a:t>
            </a:r>
            <a:r>
              <a:rPr lang="en-US" sz="28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(from </a:t>
            </a:r>
            <a:r>
              <a:rPr lang="en-US" sz="2800" i="1" dirty="0" smtClean="0">
                <a:latin typeface="Comic Sans MS" pitchFamily="66" charset="0"/>
                <a:ea typeface="SimSun" pitchFamily="2" charset="-122"/>
              </a:rPr>
              <a:t>m′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) key features based on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entropy</a:t>
            </a:r>
            <a:endParaRPr lang="en-US" sz="2800" dirty="0" smtClean="0">
              <a:latin typeface="Comic Sans MS" pitchFamily="66" charset="0"/>
              <a:ea typeface="SimSun" pitchFamily="2" charset="-122"/>
            </a:endParaRPr>
          </a:p>
          <a:p>
            <a:endParaRPr lang="en-US" sz="2800" dirty="0" smtClean="0">
              <a:latin typeface="Comic Sans MS" pitchFamily="66" charset="0"/>
              <a:ea typeface="SimSun" pitchFamily="2" charset="-122"/>
            </a:endParaRPr>
          </a:p>
          <a:p>
            <a:endParaRPr lang="en-US" sz="2800" dirty="0" smtClean="0">
              <a:latin typeface="Comic Sans MS" pitchFamily="66" charset="0"/>
              <a:ea typeface="SimSun" pitchFamily="2" charset="-122"/>
            </a:endParaRPr>
          </a:p>
          <a:p>
            <a:pPr lvl="1"/>
            <a:endParaRPr lang="en-US" sz="2300" i="1" dirty="0" smtClean="0">
              <a:latin typeface="Comic Sans MS" pitchFamily="66" charset="0"/>
              <a:ea typeface="SimSun" pitchFamily="2" charset="-122"/>
            </a:endParaRPr>
          </a:p>
          <a:p>
            <a:pPr lvl="1"/>
            <a:endParaRPr lang="en-US" sz="2300" i="1" dirty="0" smtClean="0">
              <a:latin typeface="Comic Sans MS" pitchFamily="66" charset="0"/>
              <a:ea typeface="SimSun" pitchFamily="2" charset="-122"/>
            </a:endParaRPr>
          </a:p>
          <a:p>
            <a:pPr lvl="1"/>
            <a:r>
              <a:rPr lang="en-US" sz="2300" i="1" dirty="0" smtClean="0">
                <a:latin typeface="Comic Sans MS" pitchFamily="66" charset="0"/>
                <a:ea typeface="SimSun" pitchFamily="2" charset="-122"/>
              </a:rPr>
              <a:t>E(</a:t>
            </a:r>
            <a:r>
              <a:rPr lang="en-US" sz="2300" i="1" dirty="0" err="1" smtClean="0">
                <a:latin typeface="Comic Sans MS" pitchFamily="66" charset="0"/>
                <a:ea typeface="SimSun" pitchFamily="2" charset="-122"/>
              </a:rPr>
              <a:t>F</a:t>
            </a:r>
            <a:r>
              <a:rPr lang="en-US" sz="2300" i="1" baseline="-25000" dirty="0" err="1" smtClean="0">
                <a:latin typeface="Comic Sans MS" pitchFamily="66" charset="0"/>
                <a:ea typeface="SimSun" pitchFamily="2" charset="-122"/>
              </a:rPr>
              <a:t>j</a:t>
            </a:r>
            <a:r>
              <a:rPr lang="en-US" sz="2300" i="1" dirty="0" smtClean="0">
                <a:latin typeface="Comic Sans MS" pitchFamily="66" charset="0"/>
                <a:ea typeface="SimSun" pitchFamily="2" charset="-122"/>
              </a:rPr>
              <a:t>) 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: entropy of </a:t>
            </a:r>
            <a:r>
              <a:rPr lang="en-US" sz="2300" i="1" dirty="0" err="1" smtClean="0">
                <a:latin typeface="Comic Sans MS" pitchFamily="66" charset="0"/>
                <a:ea typeface="SimSun" pitchFamily="2" charset="-122"/>
              </a:rPr>
              <a:t>F</a:t>
            </a:r>
            <a:r>
              <a:rPr lang="en-US" sz="2300" i="1" baseline="-25000" dirty="0" err="1" smtClean="0">
                <a:latin typeface="Comic Sans MS" pitchFamily="66" charset="0"/>
                <a:ea typeface="SimSun" pitchFamily="2" charset="-122"/>
              </a:rPr>
              <a:t>j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</a:t>
            </a:r>
          </a:p>
          <a:p>
            <a:pPr lvl="1"/>
            <a:r>
              <a:rPr lang="en-US" sz="2300" i="1" dirty="0" smtClean="0">
                <a:latin typeface="Comic Sans MS" pitchFamily="66" charset="0"/>
                <a:ea typeface="SimSun" pitchFamily="2" charset="-122"/>
              </a:rPr>
              <a:t>p: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probability mass function of </a:t>
            </a:r>
            <a:r>
              <a:rPr lang="en-US" sz="2300" i="1" dirty="0" err="1" smtClean="0">
                <a:latin typeface="Comic Sans MS" pitchFamily="66" charset="0"/>
                <a:ea typeface="SimSun" pitchFamily="2" charset="-122"/>
              </a:rPr>
              <a:t>F</a:t>
            </a:r>
            <a:r>
              <a:rPr lang="en-US" sz="2300" i="1" baseline="-25000" dirty="0" err="1" smtClean="0">
                <a:latin typeface="Comic Sans MS" pitchFamily="66" charset="0"/>
                <a:ea typeface="SimSun" pitchFamily="2" charset="-122"/>
              </a:rPr>
              <a:t>j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</a:t>
            </a:r>
          </a:p>
          <a:p>
            <a:endParaRPr lang="en-US" dirty="0" smtClean="0"/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429000"/>
            <a:ext cx="8530389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The entropy of each social feature 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(</a:t>
            </a:r>
            <a:r>
              <a:rPr lang="en-US" sz="2800" dirty="0" err="1" smtClean="0">
                <a:latin typeface="Comic Sans MS" pitchFamily="66" charset="0"/>
                <a:ea typeface="SimSun" pitchFamily="2" charset="-122"/>
              </a:rPr>
              <a:t>Infocom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 2006 trace)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1828800"/>
          <a:ext cx="6781800" cy="3708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900"/>
                <a:gridCol w="3390900"/>
              </a:tblGrid>
              <a:tr h="52977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Social 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800" b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Entropy</a:t>
                      </a:r>
                    </a:p>
                  </a:txBody>
                  <a:tcPr/>
                </a:tc>
              </a:tr>
              <a:tr h="52977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Affiliation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0" i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4.64</a:t>
                      </a:r>
                    </a:p>
                  </a:txBody>
                  <a:tcPr/>
                </a:tc>
              </a:tr>
              <a:tr h="52977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0" i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4.45</a:t>
                      </a:r>
                    </a:p>
                  </a:txBody>
                  <a:tcPr/>
                </a:tc>
              </a:tr>
              <a:tr h="5297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Nationality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0" i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4.11</a:t>
                      </a:r>
                    </a:p>
                  </a:txBody>
                  <a:tcPr/>
                </a:tc>
              </a:tr>
              <a:tr h="52977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Language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0" i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4.11</a:t>
                      </a:r>
                    </a:p>
                  </a:txBody>
                  <a:tcPr/>
                </a:tc>
              </a:tr>
              <a:tr h="52977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0" i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3.59</a:t>
                      </a:r>
                    </a:p>
                  </a:txBody>
                  <a:tcPr/>
                </a:tc>
              </a:tr>
              <a:tr h="52977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0" i="1" kern="1200" dirty="0" smtClean="0">
                          <a:solidFill>
                            <a:srgbClr val="000000"/>
                          </a:solidFill>
                          <a:latin typeface="Comic Sans MS" pitchFamily="66" charset="0"/>
                          <a:ea typeface="SimSun" pitchFamily="2" charset="-122"/>
                          <a:cs typeface="+mj-cs"/>
                        </a:rPr>
                        <a:t>1.37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A 3-dimensional (3-D) hypercube</a:t>
            </a:r>
          </a:p>
        </p:txBody>
      </p:sp>
      <p:pic>
        <p:nvPicPr>
          <p:cNvPr id="1229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3400" y="1371600"/>
            <a:ext cx="5576887" cy="4529138"/>
          </a:xfrm>
          <a:noFill/>
        </p:spPr>
      </p:pic>
      <p:cxnSp>
        <p:nvCxnSpPr>
          <p:cNvPr id="5" name="Straight Arrow Connector 4"/>
          <p:cNvCxnSpPr/>
          <p:nvPr/>
        </p:nvCxnSpPr>
        <p:spPr bwMode="auto">
          <a:xfrm flipV="1">
            <a:off x="6705600" y="3606225"/>
            <a:ext cx="0" cy="12192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6705600" y="4825425"/>
            <a:ext cx="14478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6705600" y="4063425"/>
            <a:ext cx="838200" cy="7620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400800" y="4977825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City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: </a:t>
            </a:r>
            <a:r>
              <a:rPr lang="en-US" sz="1400" dirty="0" smtClean="0">
                <a:solidFill>
                  <a:schemeClr val="tx1"/>
                </a:solidFill>
                <a:latin typeface="Comic Sans MS" pitchFamily="66" charset="0"/>
              </a:rPr>
              <a:t>New York(0), London(1),  Paris (2), Shanghai (3)</a:t>
            </a:r>
            <a:endParaRPr lang="en-US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7000" y="302145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Position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: </a:t>
            </a:r>
            <a:r>
              <a:rPr lang="en-US" sz="1400" dirty="0" smtClean="0">
                <a:solidFill>
                  <a:schemeClr val="tx1"/>
                </a:solidFill>
                <a:latin typeface="Comic Sans MS" pitchFamily="66" charset="0"/>
              </a:rPr>
              <a:t>professor (0), researcher (1), student (2)</a:t>
            </a:r>
            <a:endParaRPr lang="en-US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0" y="385965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omic Sans MS" pitchFamily="66" charset="0"/>
              </a:rPr>
              <a:t>Gender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: </a:t>
            </a:r>
            <a:r>
              <a:rPr lang="en-US" sz="1400" dirty="0" smtClean="0">
                <a:solidFill>
                  <a:schemeClr val="tx1"/>
                </a:solidFill>
                <a:latin typeface="Comic Sans MS" pitchFamily="66" charset="0"/>
              </a:rPr>
              <a:t>male (0), female (1)</a:t>
            </a:r>
            <a:endParaRPr lang="en-US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19801" y="1524001"/>
            <a:ext cx="2667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r>
              <a:rPr lang="en-US" sz="1600" i="1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Dimension 1: city</a:t>
            </a:r>
          </a:p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r>
              <a:rPr lang="en-US" sz="1600" i="1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Dimension 2: position</a:t>
            </a:r>
          </a:p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r>
              <a:rPr lang="en-US" sz="1600" i="1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Dimension 3: gender</a:t>
            </a:r>
          </a:p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endParaRPr lang="en-US" i="1" baseline="-25000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1000" y="6096000"/>
            <a:ext cx="6324600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buClr>
                <a:srgbClr val="CCCCFF"/>
              </a:buClr>
              <a:buSzPct val="80000"/>
            </a:pPr>
            <a:r>
              <a:rPr lang="en-US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Example:</a:t>
            </a:r>
            <a:r>
              <a:rPr lang="en-US" i="1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 “</a:t>
            </a:r>
            <a:r>
              <a:rPr lang="en-US" i="1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311</a:t>
            </a:r>
            <a:r>
              <a:rPr lang="en-US" i="1" dirty="0" smtClean="0">
                <a:solidFill>
                  <a:srgbClr val="000000"/>
                </a:solidFill>
                <a:latin typeface="Comic Sans MS" pitchFamily="66" charset="0"/>
                <a:ea typeface="SimSun" pitchFamily="2" charset="-122"/>
              </a:rPr>
              <a:t>” </a:t>
            </a:r>
            <a:r>
              <a:rPr lang="en-US" i="1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a female researcher lives in Shanghai</a:t>
            </a:r>
          </a:p>
          <a:p>
            <a:pPr marL="341313" indent="-341313">
              <a:spcBef>
                <a:spcPts val="800"/>
              </a:spcBef>
              <a:buClr>
                <a:srgbClr val="CCCCFF"/>
              </a:buClr>
              <a:buSzPct val="80000"/>
              <a:buFont typeface="Wingdings" pitchFamily="2" charset="2"/>
              <a:buChar char=""/>
            </a:pPr>
            <a:endParaRPr lang="en-US" i="1" baseline="-25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5831</TotalTime>
  <Words>1063</Words>
  <Application>Microsoft Office PowerPoint</Application>
  <PresentationFormat>On-screen Show (4:3)</PresentationFormat>
  <Paragraphs>199</Paragraphs>
  <Slides>28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Default Design</vt:lpstr>
      <vt:lpstr>1_Default Design</vt:lpstr>
      <vt:lpstr>Visio</vt:lpstr>
      <vt:lpstr>Social Feature-based Multi-path Routing in Delay Tolerant Networks</vt:lpstr>
      <vt:lpstr>Delay Tolerant Networks (DTNs)</vt:lpstr>
      <vt:lpstr>Motivation 1</vt:lpstr>
      <vt:lpstr>Motivation 2</vt:lpstr>
      <vt:lpstr>Social Feature</vt:lpstr>
      <vt:lpstr>Example</vt:lpstr>
      <vt:lpstr>Feature Extraction</vt:lpstr>
      <vt:lpstr>The entropy of each social feature (Infocom 2006 trace)</vt:lpstr>
      <vt:lpstr>A 3-dimensional (3-D) hypercube</vt:lpstr>
      <vt:lpstr>Property of Hypercube</vt:lpstr>
      <vt:lpstr>Hypercube Routing</vt:lpstr>
      <vt:lpstr>Coordinate sequence</vt:lpstr>
      <vt:lpstr>Example: Node-Disjoint-based Routing</vt:lpstr>
      <vt:lpstr>Example: Node-Disjoint-based Routing</vt:lpstr>
      <vt:lpstr>Shortcuts</vt:lpstr>
      <vt:lpstr>PowerPoint Presentation</vt:lpstr>
      <vt:lpstr>Comparison of contact frequency with different feature distance in the Infocom 2006 trace</vt:lpstr>
      <vt:lpstr>Two Observations</vt:lpstr>
      <vt:lpstr>Simulation</vt:lpstr>
      <vt:lpstr>7 routing schemes comparison</vt:lpstr>
      <vt:lpstr>7 routing schemes comparison-cont’d</vt:lpstr>
      <vt:lpstr>Varying node density – delivery rate</vt:lpstr>
      <vt:lpstr>Varying node density – latency</vt:lpstr>
      <vt:lpstr>Varying node density – # of forwardings</vt:lpstr>
      <vt:lpstr>Conclusions</vt:lpstr>
      <vt:lpstr>PowerPoint Presentation</vt:lpstr>
      <vt:lpstr>shortcut</vt:lpstr>
      <vt:lpstr>Non-shortest path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Mobility in Ad Hoc Wireless Networks: A Foe or A Friend</dc:title>
  <dc:creator>jie</dc:creator>
  <cp:lastModifiedBy>blwys</cp:lastModifiedBy>
  <cp:revision>251</cp:revision>
  <dcterms:modified xsi:type="dcterms:W3CDTF">2012-03-28T20:23:32Z</dcterms:modified>
</cp:coreProperties>
</file>